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5" r:id="rId3"/>
    <p:sldId id="264" r:id="rId4"/>
    <p:sldId id="273" r:id="rId5"/>
    <p:sldId id="274" r:id="rId6"/>
    <p:sldId id="275" r:id="rId7"/>
    <p:sldId id="269" r:id="rId8"/>
    <p:sldId id="268" r:id="rId9"/>
    <p:sldId id="271" r:id="rId10"/>
    <p:sldId id="272" r:id="rId11"/>
    <p:sldId id="27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03008B-ED87-41EB-9C8A-48BD5E63469F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1F668E-9C4F-41EA-8CE8-BB2D07A68134}">
      <dgm:prSet phldrT="[Текст]"/>
      <dgm:spPr/>
      <dgm:t>
        <a:bodyPr/>
        <a:lstStyle/>
        <a:p>
          <a:r>
            <a:rPr lang="en-US" b="1" dirty="0" smtClean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rPr>
            <a:t>Non-stop training of personnel</a:t>
          </a:r>
          <a:endParaRPr lang="ru-RU" b="1" dirty="0">
            <a:solidFill>
              <a:schemeClr val="accent6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423F1B85-6873-4703-8CA3-D8389D207B38}" type="parTrans" cxnId="{3BE4F582-EFDA-4A28-A80A-F1D4F460CE49}">
      <dgm:prSet/>
      <dgm:spPr/>
      <dgm:t>
        <a:bodyPr/>
        <a:lstStyle/>
        <a:p>
          <a:endParaRPr lang="ru-RU"/>
        </a:p>
      </dgm:t>
    </dgm:pt>
    <dgm:pt modelId="{E0154299-A62B-4A52-A2B3-4A87C647B547}" type="sibTrans" cxnId="{3BE4F582-EFDA-4A28-A80A-F1D4F460CE49}">
      <dgm:prSet/>
      <dgm:spPr/>
      <dgm:t>
        <a:bodyPr/>
        <a:lstStyle/>
        <a:p>
          <a:endParaRPr lang="ru-RU"/>
        </a:p>
      </dgm:t>
    </dgm:pt>
    <dgm:pt modelId="{351007E9-F25B-427D-A054-FA63017C5A8D}">
      <dgm:prSet phldrT="[Текст]"/>
      <dgm:spPr/>
      <dgm:t>
        <a:bodyPr/>
        <a:lstStyle/>
        <a:p>
          <a:r>
            <a:rPr lang="en-US" b="1" dirty="0" smtClean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rPr>
            <a:t>Video of </a:t>
          </a:r>
          <a:r>
            <a:rPr lang="en-US" b="1" dirty="0" err="1" smtClean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rPr>
            <a:t>utilisation</a:t>
          </a:r>
          <a:r>
            <a:rPr lang="en-US" b="1" dirty="0" smtClean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rPr>
            <a:t> process</a:t>
          </a:r>
          <a:endParaRPr lang="ru-RU" b="1" dirty="0">
            <a:solidFill>
              <a:schemeClr val="accent6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DF2BACD8-27B1-48E0-98F0-BA66FE6A2077}" type="parTrans" cxnId="{75423898-557F-4C15-A6EA-18568D502651}">
      <dgm:prSet/>
      <dgm:spPr/>
      <dgm:t>
        <a:bodyPr/>
        <a:lstStyle/>
        <a:p>
          <a:endParaRPr lang="ru-RU"/>
        </a:p>
      </dgm:t>
    </dgm:pt>
    <dgm:pt modelId="{342F129C-AB9C-4B49-93B9-84AA977E83BF}" type="sibTrans" cxnId="{75423898-557F-4C15-A6EA-18568D502651}">
      <dgm:prSet/>
      <dgm:spPr/>
      <dgm:t>
        <a:bodyPr/>
        <a:lstStyle/>
        <a:p>
          <a:endParaRPr lang="ru-RU"/>
        </a:p>
      </dgm:t>
    </dgm:pt>
    <dgm:pt modelId="{7CA93DD4-804A-43CD-85FE-7EAE184EEDC8}" type="pres">
      <dgm:prSet presAssocID="{9703008B-ED87-41EB-9C8A-48BD5E63469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DA79AD-114E-4A80-92EC-8CEF4188C68E}" type="pres">
      <dgm:prSet presAssocID="{9703008B-ED87-41EB-9C8A-48BD5E63469F}" presName="ribbon" presStyleLbl="node1" presStyleIdx="0" presStyleCnt="1" custLinFactNeighborY="-2486"/>
      <dgm:spPr>
        <a:solidFill>
          <a:schemeClr val="accent6">
            <a:lumMod val="75000"/>
            <a:alpha val="30000"/>
          </a:schemeClr>
        </a:solidFill>
      </dgm:spPr>
    </dgm:pt>
    <dgm:pt modelId="{E2867EAE-8747-48DD-8510-A5E2D6E98189}" type="pres">
      <dgm:prSet presAssocID="{9703008B-ED87-41EB-9C8A-48BD5E63469F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8F1AD4-E3EC-4261-BB71-3CD84EC1A111}" type="pres">
      <dgm:prSet presAssocID="{9703008B-ED87-41EB-9C8A-48BD5E63469F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E4F582-EFDA-4A28-A80A-F1D4F460CE49}" srcId="{9703008B-ED87-41EB-9C8A-48BD5E63469F}" destId="{7D1F668E-9C4F-41EA-8CE8-BB2D07A68134}" srcOrd="0" destOrd="0" parTransId="{423F1B85-6873-4703-8CA3-D8389D207B38}" sibTransId="{E0154299-A62B-4A52-A2B3-4A87C647B547}"/>
    <dgm:cxn modelId="{B3C9AC68-C361-4F14-B1ED-408B7377B88B}" type="presOf" srcId="{9703008B-ED87-41EB-9C8A-48BD5E63469F}" destId="{7CA93DD4-804A-43CD-85FE-7EAE184EEDC8}" srcOrd="0" destOrd="0" presId="urn:microsoft.com/office/officeart/2005/8/layout/arrow6"/>
    <dgm:cxn modelId="{75423898-557F-4C15-A6EA-18568D502651}" srcId="{9703008B-ED87-41EB-9C8A-48BD5E63469F}" destId="{351007E9-F25B-427D-A054-FA63017C5A8D}" srcOrd="1" destOrd="0" parTransId="{DF2BACD8-27B1-48E0-98F0-BA66FE6A2077}" sibTransId="{342F129C-AB9C-4B49-93B9-84AA977E83BF}"/>
    <dgm:cxn modelId="{0061F3BC-22EB-421F-A3F0-1C239F833FB2}" type="presOf" srcId="{7D1F668E-9C4F-41EA-8CE8-BB2D07A68134}" destId="{E2867EAE-8747-48DD-8510-A5E2D6E98189}" srcOrd="0" destOrd="0" presId="urn:microsoft.com/office/officeart/2005/8/layout/arrow6"/>
    <dgm:cxn modelId="{6435EB38-F9B9-4BAC-A257-50D735151DBF}" type="presOf" srcId="{351007E9-F25B-427D-A054-FA63017C5A8D}" destId="{B78F1AD4-E3EC-4261-BB71-3CD84EC1A111}" srcOrd="0" destOrd="0" presId="urn:microsoft.com/office/officeart/2005/8/layout/arrow6"/>
    <dgm:cxn modelId="{00E56E50-236C-4D76-86FC-239A29166C37}" type="presParOf" srcId="{7CA93DD4-804A-43CD-85FE-7EAE184EEDC8}" destId="{36DA79AD-114E-4A80-92EC-8CEF4188C68E}" srcOrd="0" destOrd="0" presId="urn:microsoft.com/office/officeart/2005/8/layout/arrow6"/>
    <dgm:cxn modelId="{225BB67A-A446-4C9D-9CB2-D24D08EAE344}" type="presParOf" srcId="{7CA93DD4-804A-43CD-85FE-7EAE184EEDC8}" destId="{E2867EAE-8747-48DD-8510-A5E2D6E98189}" srcOrd="1" destOrd="0" presId="urn:microsoft.com/office/officeart/2005/8/layout/arrow6"/>
    <dgm:cxn modelId="{C6DD4146-BBD1-4E19-BC01-0440AC39DCFE}" type="presParOf" srcId="{7CA93DD4-804A-43CD-85FE-7EAE184EEDC8}" destId="{B78F1AD4-E3EC-4261-BB71-3CD84EC1A111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DA79AD-114E-4A80-92EC-8CEF4188C68E}">
      <dsp:nvSpPr>
        <dsp:cNvPr id="0" name=""/>
        <dsp:cNvSpPr/>
      </dsp:nvSpPr>
      <dsp:spPr>
        <a:xfrm>
          <a:off x="0" y="464182"/>
          <a:ext cx="5288523" cy="2115409"/>
        </a:xfrm>
        <a:prstGeom prst="leftRightRibbon">
          <a:avLst/>
        </a:prstGeom>
        <a:solidFill>
          <a:schemeClr val="accent6">
            <a:lumMod val="75000"/>
            <a:alpha val="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867EAE-8747-48DD-8510-A5E2D6E98189}">
      <dsp:nvSpPr>
        <dsp:cNvPr id="0" name=""/>
        <dsp:cNvSpPr/>
      </dsp:nvSpPr>
      <dsp:spPr>
        <a:xfrm>
          <a:off x="634622" y="886968"/>
          <a:ext cx="1745212" cy="103655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rPr>
            <a:t>Non-stop training of personnel</a:t>
          </a:r>
          <a:endParaRPr lang="ru-RU" sz="2000" b="1" kern="1200" dirty="0">
            <a:solidFill>
              <a:schemeClr val="accent6">
                <a:lumMod val="50000"/>
              </a:schemeClr>
            </a:solidFill>
            <a:latin typeface="Century Gothic" panose="020B0502020202020204" pitchFamily="34" charset="0"/>
          </a:endParaRPr>
        </a:p>
      </dsp:txBody>
      <dsp:txXfrm>
        <a:off x="634622" y="886968"/>
        <a:ext cx="1745212" cy="1036550"/>
      </dsp:txXfrm>
    </dsp:sp>
    <dsp:sp modelId="{B78F1AD4-E3EC-4261-BB71-3CD84EC1A111}">
      <dsp:nvSpPr>
        <dsp:cNvPr id="0" name=""/>
        <dsp:cNvSpPr/>
      </dsp:nvSpPr>
      <dsp:spPr>
        <a:xfrm>
          <a:off x="2644261" y="1225433"/>
          <a:ext cx="2062524" cy="103655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rPr>
            <a:t>Video of </a:t>
          </a:r>
          <a:r>
            <a:rPr lang="en-US" sz="2000" b="1" kern="1200" dirty="0" err="1" smtClean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rPr>
            <a:t>utilisation</a:t>
          </a:r>
          <a:r>
            <a:rPr lang="en-US" sz="2000" b="1" kern="1200" dirty="0" smtClean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rPr>
            <a:t> process</a:t>
          </a:r>
          <a:endParaRPr lang="ru-RU" sz="2000" b="1" kern="1200" dirty="0">
            <a:solidFill>
              <a:schemeClr val="accent6">
                <a:lumMod val="50000"/>
              </a:schemeClr>
            </a:solidFill>
            <a:latin typeface="Century Gothic" panose="020B0502020202020204" pitchFamily="34" charset="0"/>
          </a:endParaRPr>
        </a:p>
      </dsp:txBody>
      <dsp:txXfrm>
        <a:off x="2644261" y="1225433"/>
        <a:ext cx="2062524" cy="1036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39ED-90FD-44FD-9D8F-9974CF4F0BE2}" type="datetimeFigureOut">
              <a:rPr lang="ru-RU" smtClean="0"/>
              <a:t>01.06.2020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AE0CE-D958-4FAB-B75D-FC3BD09AF48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72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39ED-90FD-44FD-9D8F-9974CF4F0BE2}" type="datetimeFigureOut">
              <a:rPr lang="ru-RU" smtClean="0"/>
              <a:t>01.06.2020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AE0CE-D958-4FAB-B75D-FC3BD09AF48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3251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39ED-90FD-44FD-9D8F-9974CF4F0BE2}" type="datetimeFigureOut">
              <a:rPr lang="ru-RU" smtClean="0"/>
              <a:t>01.06.2020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AE0CE-D958-4FAB-B75D-FC3BD09AF48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3285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39ED-90FD-44FD-9D8F-9974CF4F0BE2}" type="datetimeFigureOut">
              <a:rPr lang="ru-RU" smtClean="0"/>
              <a:t>01.06.2020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AE0CE-D958-4FAB-B75D-FC3BD09AF48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653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39ED-90FD-44FD-9D8F-9974CF4F0BE2}" type="datetimeFigureOut">
              <a:rPr lang="ru-RU" smtClean="0"/>
              <a:t>01.06.2020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AE0CE-D958-4FAB-B75D-FC3BD09AF48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264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39ED-90FD-44FD-9D8F-9974CF4F0BE2}" type="datetimeFigureOut">
              <a:rPr lang="ru-RU" smtClean="0"/>
              <a:t>01.06.2020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AE0CE-D958-4FAB-B75D-FC3BD09AF48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9829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39ED-90FD-44FD-9D8F-9974CF4F0BE2}" type="datetimeFigureOut">
              <a:rPr lang="ru-RU" smtClean="0"/>
              <a:t>01.06.2020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AE0CE-D958-4FAB-B75D-FC3BD09AF48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5268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39ED-90FD-44FD-9D8F-9974CF4F0BE2}" type="datetimeFigureOut">
              <a:rPr lang="ru-RU" smtClean="0"/>
              <a:t>01.06.2020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AE0CE-D958-4FAB-B75D-FC3BD09AF48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8138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39ED-90FD-44FD-9D8F-9974CF4F0BE2}" type="datetimeFigureOut">
              <a:rPr lang="ru-RU" smtClean="0"/>
              <a:t>01.06.2020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AE0CE-D958-4FAB-B75D-FC3BD09AF48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0535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39ED-90FD-44FD-9D8F-9974CF4F0BE2}" type="datetimeFigureOut">
              <a:rPr lang="ru-RU" smtClean="0"/>
              <a:t>01.06.2020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AE0CE-D958-4FAB-B75D-FC3BD09AF48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3697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39ED-90FD-44FD-9D8F-9974CF4F0BE2}" type="datetimeFigureOut">
              <a:rPr lang="ru-RU" smtClean="0"/>
              <a:t>01.06.2020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AE0CE-D958-4FAB-B75D-FC3BD09AF48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1731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7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339ED-90FD-44FD-9D8F-9974CF4F0BE2}" type="datetimeFigureOut">
              <a:rPr lang="ru-RU" smtClean="0"/>
              <a:t>01.06.2020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AE0CE-D958-4FAB-B75D-FC3BD09AF48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8150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8330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eko-track.com/bitrix/templates/ecotrak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648" y="5452096"/>
            <a:ext cx="2191352" cy="164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7788" y="296562"/>
            <a:ext cx="7075958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RightFacing" fov="6300000">
                <a:rot lat="387640" lon="19767110" rev="600000"/>
              </a:camera>
              <a:lightRig rig="threePt" dir="t"/>
            </a:scene3d>
          </a:bodyPr>
          <a:lstStyle/>
          <a:p>
            <a:r>
              <a:rPr lang="en-US" sz="4400" b="1" dirty="0" smtClean="0">
                <a:ln w="0"/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Our</a:t>
            </a:r>
            <a:r>
              <a:rPr lang="ru-RU" sz="4400" b="1" dirty="0" smtClean="0">
                <a:ln w="0"/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4400" b="1" dirty="0" smtClean="0">
                <a:ln w="0"/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publications</a:t>
            </a:r>
            <a:endParaRPr lang="ru-RU" sz="4400" b="1" dirty="0" smtClean="0">
              <a:ln w="0"/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4400" b="1" dirty="0" smtClean="0">
                <a:ln w="0"/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and </a:t>
            </a:r>
            <a:r>
              <a:rPr lang="en-US" sz="4400" b="1" dirty="0">
                <a:ln w="0"/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articles</a:t>
            </a:r>
            <a:endParaRPr lang="ru-RU" sz="4800" b="1" dirty="0" smtClean="0">
              <a:ln w="0"/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822151" y="1930489"/>
            <a:ext cx="8959547" cy="4048899"/>
          </a:xfrm>
          <a:prstGeom prst="horizontalScroll">
            <a:avLst/>
          </a:prstGeom>
          <a:solidFill>
            <a:schemeClr val="bg1">
              <a:alpha val="7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342900" lvl="0" indent="-34290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</a:pP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"The possibility of resource-saving utilization of illiquid products." Journal "Industrial ecology" 2016. №7</a:t>
            </a:r>
          </a:p>
          <a:p>
            <a:pPr marL="342900" lvl="0" indent="-34290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</a:pPr>
            <a:endParaRPr lang="ru-RU" sz="1600" b="1" dirty="0" smtClean="0">
              <a:solidFill>
                <a:schemeClr val="accent6">
                  <a:lumMod val="50000"/>
                </a:schemeClr>
              </a:solidFill>
              <a:latin typeface="DejaVu Sans Light" panose="020B0203030804020204" pitchFamily="34" charset="0"/>
              <a:ea typeface="DejaVu Sans Light" panose="020B0203030804020204" pitchFamily="34" charset="0"/>
              <a:cs typeface="DejaVu Sans Light" panose="020B0203030804020204" pitchFamily="34" charset="0"/>
            </a:endParaRPr>
          </a:p>
          <a:p>
            <a:pPr marL="342900" lvl="0" indent="-34290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</a:pP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"Safe disposal of food waste." The magazine "Food Industry" 2016 №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2</a:t>
            </a:r>
          </a:p>
          <a:p>
            <a:pPr marL="342900" lvl="0" indent="-34290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</a:pPr>
            <a:endParaRPr lang="ru-RU" sz="1600" b="1" dirty="0" smtClean="0">
              <a:solidFill>
                <a:schemeClr val="accent6">
                  <a:lumMod val="50000"/>
                </a:schemeClr>
              </a:solidFill>
              <a:latin typeface="DejaVu Sans Light" panose="020B0203030804020204" pitchFamily="34" charset="0"/>
              <a:ea typeface="DejaVu Sans Light" panose="020B0203030804020204" pitchFamily="34" charset="0"/>
              <a:cs typeface="DejaVu Sans Light" panose="020B0203030804020204" pitchFamily="34" charset="0"/>
            </a:endParaRPr>
          </a:p>
          <a:p>
            <a:pPr marL="342900" lvl="0" indent="-34290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</a:pP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"Environmentally safe disposal of food waste products," Journal "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Pischepromekspert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" 2016. №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31</a:t>
            </a:r>
          </a:p>
          <a:p>
            <a:pPr marL="342900" lvl="0" indent="-34290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</a:pPr>
            <a:endParaRPr lang="ru-RU" sz="1600" b="1" dirty="0" smtClean="0">
              <a:solidFill>
                <a:schemeClr val="accent6">
                  <a:lumMod val="50000"/>
                </a:schemeClr>
              </a:solidFill>
              <a:latin typeface="DejaVu Sans Light" panose="020B0203030804020204" pitchFamily="34" charset="0"/>
              <a:ea typeface="DejaVu Sans Light" panose="020B0203030804020204" pitchFamily="34" charset="0"/>
              <a:cs typeface="DejaVu Sans Light" panose="020B0203030804020204" pitchFamily="34" charset="0"/>
            </a:endParaRPr>
          </a:p>
          <a:p>
            <a:pPr marL="342900" lvl="0" indent="-34290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</a:pP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"New technology of waste disposal" material from IX International scientific and practical conference "Recycling, waste recycling and clean technologies" 2013.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DejaVu Sans Light" panose="020B0203030804020204" pitchFamily="34" charset="0"/>
              <a:ea typeface="DejaVu Sans Light" panose="020B0203030804020204" pitchFamily="34" charset="0"/>
              <a:cs typeface="DejaVu Sans Light" panose="020B02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711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6355" y="77851"/>
            <a:ext cx="7075958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RightFacing" fov="6300000">
                <a:rot lat="387640" lon="19767110" rev="600000"/>
              </a:camera>
              <a:lightRig rig="threePt" dir="t"/>
            </a:scene3d>
          </a:bodyPr>
          <a:lstStyle/>
          <a:p>
            <a:r>
              <a:rPr lang="en-US" sz="5400" b="1" spc="-300" dirty="0">
                <a:ln w="0"/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Contact </a:t>
            </a:r>
            <a:endParaRPr lang="en-US" sz="5400" b="1" spc="-300" dirty="0" smtClean="0">
              <a:ln w="0"/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5400" b="1" spc="-300" dirty="0" smtClean="0">
                <a:ln w="0"/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information</a:t>
            </a:r>
            <a:endParaRPr lang="ru-RU" sz="5400" b="1" dirty="0" smtClean="0">
              <a:ln w="0"/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2" descr="http://www.eko-track.com/bitrix/templates/ecotrak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648" y="5452096"/>
            <a:ext cx="2191352" cy="164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04884" y="2420755"/>
            <a:ext cx="596647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Contacts</a:t>
            </a:r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Tel .: +7 (499) 557-01-72</a:t>
            </a:r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Tel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.: +7 (499) 557-01-84</a:t>
            </a:r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Fax: +7 (499) 557-01-19</a:t>
            </a:r>
          </a:p>
          <a:p>
            <a:pPr marL="285750" indent="-285750" fontAlgn="base"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Address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:</a:t>
            </a:r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Moscow region,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Podolsky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 district,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Klimovsk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,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Zavodskaya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 St., 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2</a:t>
            </a:r>
            <a:endParaRPr lang="ru-RU" sz="1600" dirty="0" smtClean="0">
              <a:solidFill>
                <a:schemeClr val="accent6">
                  <a:lumMod val="50000"/>
                </a:schemeClr>
              </a:solidFill>
              <a:latin typeface="DejaVu Sans Light" panose="020B0203030804020204" pitchFamily="34" charset="0"/>
              <a:ea typeface="DejaVu Sans Light" panose="020B0203030804020204" pitchFamily="34" charset="0"/>
              <a:cs typeface="DejaVu Sans Light" panose="020B0203030804020204" pitchFamily="34" charset="0"/>
            </a:endParaRPr>
          </a:p>
          <a:p>
            <a:pPr marL="285750" indent="-285750" fontAlgn="base"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Navigator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:</a:t>
            </a:r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Moscow region,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Podolsky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 district,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Klimovsk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,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Zavodskaya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 St., 2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DejaVu Sans Light" panose="020B0203030804020204" pitchFamily="34" charset="0"/>
              <a:ea typeface="DejaVu Sans Light" panose="020B0203030804020204" pitchFamily="34" charset="0"/>
              <a:cs typeface="DejaVu Sans Light" panose="020B0203030804020204" pitchFamily="34" charset="0"/>
            </a:endParaRPr>
          </a:p>
          <a:p>
            <a:pPr marL="285750" indent="-285750" fontAlgn="base"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At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the checkpoint you shall call on the numbers above 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DejaVu Sans Light" panose="020B0203030804020204" pitchFamily="34" charset="0"/>
              <a:ea typeface="DejaVu Sans Light" panose="020B0203030804020204" pitchFamily="34" charset="0"/>
              <a:cs typeface="DejaVu Sans Light" panose="020B0203030804020204" pitchFamily="34" charset="0"/>
            </a:endParaRPr>
          </a:p>
        </p:txBody>
      </p:sp>
      <p:pic>
        <p:nvPicPr>
          <p:cNvPr id="2050" name="Picture 2" descr="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749" y="710968"/>
            <a:ext cx="3641749" cy="404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839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0216" y="318650"/>
            <a:ext cx="583391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RightFacing" fov="6300000">
                <a:rot lat="387640" lon="19767110" rev="600000"/>
              </a:camera>
              <a:lightRig rig="threePt" dir="t"/>
            </a:scene3d>
          </a:bodyPr>
          <a:lstStyle/>
          <a:p>
            <a:r>
              <a:rPr lang="en-US" sz="6000" b="1" spc="-300" dirty="0" smtClean="0">
                <a:ln w="0"/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Who we are</a:t>
            </a:r>
            <a:r>
              <a:rPr lang="ru-RU" sz="6000" b="1" spc="-300" dirty="0" smtClean="0">
                <a:ln w="0"/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?</a:t>
            </a:r>
            <a:endParaRPr lang="ru-RU" sz="6000" b="1" dirty="0" smtClean="0">
              <a:ln w="0"/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489341" y="1588168"/>
            <a:ext cx="7298581" cy="1083202"/>
            <a:chOff x="2489341" y="1588168"/>
            <a:chExt cx="7298581" cy="1083202"/>
          </a:xfrm>
        </p:grpSpPr>
        <p:sp>
          <p:nvSpPr>
            <p:cNvPr id="6" name="Полилиния 5"/>
            <p:cNvSpPr/>
            <p:nvPr/>
          </p:nvSpPr>
          <p:spPr>
            <a:xfrm>
              <a:off x="4126331" y="1588168"/>
              <a:ext cx="5661591" cy="1083202"/>
            </a:xfrm>
            <a:custGeom>
              <a:avLst/>
              <a:gdLst>
                <a:gd name="connsiteX0" fmla="*/ 0 w 5661591"/>
                <a:gd name="connsiteY0" fmla="*/ 0 h 1083202"/>
                <a:gd name="connsiteX1" fmla="*/ 5661591 w 5661591"/>
                <a:gd name="connsiteY1" fmla="*/ 0 h 1083202"/>
                <a:gd name="connsiteX2" fmla="*/ 5661591 w 5661591"/>
                <a:gd name="connsiteY2" fmla="*/ 1083202 h 1083202"/>
                <a:gd name="connsiteX3" fmla="*/ 0 w 5661591"/>
                <a:gd name="connsiteY3" fmla="*/ 1083202 h 1083202"/>
                <a:gd name="connsiteX4" fmla="*/ 0 w 5661591"/>
                <a:gd name="connsiteY4" fmla="*/ 0 h 108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61591" h="1083202">
                  <a:moveTo>
                    <a:pt x="0" y="0"/>
                  </a:moveTo>
                  <a:lnTo>
                    <a:pt x="5661591" y="0"/>
                  </a:lnTo>
                  <a:lnTo>
                    <a:pt x="5661591" y="1083202"/>
                  </a:lnTo>
                  <a:lnTo>
                    <a:pt x="0" y="1083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DejaVu Sans Light" panose="020B0203030804020204" pitchFamily="34" charset="0"/>
                  <a:ea typeface="DejaVu Sans Light" panose="020B0203030804020204" pitchFamily="34" charset="0"/>
                  <a:cs typeface="DejaVu Sans Light" panose="020B0203030804020204" pitchFamily="34" charset="0"/>
                </a:rPr>
                <a:t>The member of the professional recyclers associations</a:t>
              </a:r>
              <a:endParaRPr lang="ru-RU" sz="1800" b="1" kern="1200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89341" y="1588168"/>
              <a:ext cx="1496491" cy="1083202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5" name="Группа 4"/>
          <p:cNvGrpSpPr/>
          <p:nvPr/>
        </p:nvGrpSpPr>
        <p:grpSpPr>
          <a:xfrm>
            <a:off x="2504620" y="4194743"/>
            <a:ext cx="7343862" cy="1083202"/>
            <a:chOff x="2504620" y="4194743"/>
            <a:chExt cx="7343862" cy="1083202"/>
          </a:xfrm>
        </p:grpSpPr>
        <p:sp>
          <p:nvSpPr>
            <p:cNvPr id="10" name="Полилиния 9"/>
            <p:cNvSpPr/>
            <p:nvPr/>
          </p:nvSpPr>
          <p:spPr>
            <a:xfrm>
              <a:off x="4186891" y="4194743"/>
              <a:ext cx="5661591" cy="1083202"/>
            </a:xfrm>
            <a:custGeom>
              <a:avLst/>
              <a:gdLst>
                <a:gd name="connsiteX0" fmla="*/ 0 w 5661591"/>
                <a:gd name="connsiteY0" fmla="*/ 0 h 1083202"/>
                <a:gd name="connsiteX1" fmla="*/ 5661591 w 5661591"/>
                <a:gd name="connsiteY1" fmla="*/ 0 h 1083202"/>
                <a:gd name="connsiteX2" fmla="*/ 5661591 w 5661591"/>
                <a:gd name="connsiteY2" fmla="*/ 1083202 h 1083202"/>
                <a:gd name="connsiteX3" fmla="*/ 0 w 5661591"/>
                <a:gd name="connsiteY3" fmla="*/ 1083202 h 1083202"/>
                <a:gd name="connsiteX4" fmla="*/ 0 w 5661591"/>
                <a:gd name="connsiteY4" fmla="*/ 0 h 108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61591" h="1083202">
                  <a:moveTo>
                    <a:pt x="0" y="0"/>
                  </a:moveTo>
                  <a:lnTo>
                    <a:pt x="5661591" y="0"/>
                  </a:lnTo>
                  <a:lnTo>
                    <a:pt x="5661591" y="1083202"/>
                  </a:lnTo>
                  <a:lnTo>
                    <a:pt x="0" y="1083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73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DejaVu Sans Light" panose="020B0203030804020204" pitchFamily="34" charset="0"/>
                  <a:ea typeface="DejaVu Sans Light" panose="020B0203030804020204" pitchFamily="34" charset="0"/>
                  <a:cs typeface="DejaVu Sans Light" panose="020B0203030804020204" pitchFamily="34" charset="0"/>
                </a:rPr>
                <a:t>Successful audit of leading foreign </a:t>
              </a:r>
              <a:r>
                <a:rPr lang="en-US" b="1" dirty="0" smtClean="0">
                  <a:solidFill>
                    <a:schemeClr val="accent6">
                      <a:lumMod val="50000"/>
                    </a:schemeClr>
                  </a:solidFill>
                  <a:latin typeface="DejaVu Sans Light" panose="020B0203030804020204" pitchFamily="34" charset="0"/>
                  <a:ea typeface="DejaVu Sans Light" panose="020B0203030804020204" pitchFamily="34" charset="0"/>
                  <a:cs typeface="DejaVu Sans Light" panose="020B0203030804020204" pitchFamily="34" charset="0"/>
                </a:rPr>
                <a:t>companies</a:t>
              </a:r>
              <a:r>
                <a:rPr lang="ru-RU" b="1" dirty="0" smtClean="0">
                  <a:solidFill>
                    <a:schemeClr val="accent6">
                      <a:lumMod val="50000"/>
                    </a:schemeClr>
                  </a:solidFill>
                  <a:latin typeface="DejaVu Sans Light" panose="020B0203030804020204" pitchFamily="34" charset="0"/>
                  <a:ea typeface="DejaVu Sans Light" panose="020B0203030804020204" pitchFamily="34" charset="0"/>
                  <a:cs typeface="DejaVu Sans Light" panose="020B0203030804020204" pitchFamily="34" charset="0"/>
                </a:rPr>
                <a:t>, </a:t>
              </a:r>
              <a:r>
                <a:rPr lang="en-US" b="1" dirty="0" smtClean="0">
                  <a:solidFill>
                    <a:schemeClr val="accent6">
                      <a:lumMod val="50000"/>
                    </a:schemeClr>
                  </a:solidFill>
                  <a:latin typeface="DejaVu Sans Light" panose="020B0203030804020204" pitchFamily="34" charset="0"/>
                  <a:ea typeface="DejaVu Sans Light" panose="020B0203030804020204" pitchFamily="34" charset="0"/>
                  <a:cs typeface="DejaVu Sans Light" panose="020B0203030804020204" pitchFamily="34" charset="0"/>
                </a:rPr>
                <a:t>that work on production technologies for recycling </a:t>
              </a:r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DejaVu Sans Light" panose="020B0203030804020204" pitchFamily="34" charset="0"/>
                  <a:ea typeface="DejaVu Sans Light" panose="020B0203030804020204" pitchFamily="34" charset="0"/>
                  <a:cs typeface="DejaVu Sans Light" panose="020B0203030804020204" pitchFamily="34" charset="0"/>
                </a:rPr>
                <a:t>( Nestle , L / </a:t>
              </a:r>
              <a:r>
                <a:rPr lang="en-US" b="1" dirty="0" err="1">
                  <a:solidFill>
                    <a:schemeClr val="accent6">
                      <a:lumMod val="50000"/>
                    </a:schemeClr>
                  </a:solidFill>
                  <a:latin typeface="DejaVu Sans Light" panose="020B0203030804020204" pitchFamily="34" charset="0"/>
                  <a:ea typeface="DejaVu Sans Light" panose="020B0203030804020204" pitchFamily="34" charset="0"/>
                  <a:cs typeface="DejaVu Sans Light" panose="020B0203030804020204" pitchFamily="34" charset="0"/>
                </a:rPr>
                <a:t>Oréal</a:t>
              </a:r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DejaVu Sans Light" panose="020B0203030804020204" pitchFamily="34" charset="0"/>
                  <a:ea typeface="DejaVu Sans Light" panose="020B0203030804020204" pitchFamily="34" charset="0"/>
                  <a:cs typeface="DejaVu Sans Light" panose="020B0203030804020204" pitchFamily="34" charset="0"/>
                </a:rPr>
                <a:t> , </a:t>
              </a:r>
              <a:r>
                <a:rPr lang="en-US" b="1" dirty="0" err="1">
                  <a:solidFill>
                    <a:schemeClr val="accent6">
                      <a:lumMod val="50000"/>
                    </a:schemeClr>
                  </a:solidFill>
                  <a:latin typeface="DejaVu Sans Light" panose="020B0203030804020204" pitchFamily="34" charset="0"/>
                  <a:ea typeface="DejaVu Sans Light" panose="020B0203030804020204" pitchFamily="34" charset="0"/>
                  <a:cs typeface="DejaVu Sans Light" panose="020B0203030804020204" pitchFamily="34" charset="0"/>
                </a:rPr>
                <a:t>Diadzheo</a:t>
              </a:r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DejaVu Sans Light" panose="020B0203030804020204" pitchFamily="34" charset="0"/>
                  <a:ea typeface="DejaVu Sans Light" panose="020B0203030804020204" pitchFamily="34" charset="0"/>
                  <a:cs typeface="DejaVu Sans Light" panose="020B0203030804020204" pitchFamily="34" charset="0"/>
                </a:rPr>
                <a:t>... )</a:t>
              </a:r>
              <a:endParaRPr lang="ru-RU" sz="1800" b="1" kern="1200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504620" y="4194743"/>
              <a:ext cx="1496491" cy="1083202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4" name="Группа 13"/>
          <p:cNvGrpSpPr/>
          <p:nvPr/>
        </p:nvGrpSpPr>
        <p:grpSpPr>
          <a:xfrm>
            <a:off x="2502734" y="5589810"/>
            <a:ext cx="7391004" cy="1083202"/>
            <a:chOff x="2502734" y="5589810"/>
            <a:chExt cx="7391004" cy="1083202"/>
          </a:xfrm>
        </p:grpSpPr>
        <p:sp>
          <p:nvSpPr>
            <p:cNvPr id="12" name="Полилиния 11"/>
            <p:cNvSpPr/>
            <p:nvPr/>
          </p:nvSpPr>
          <p:spPr>
            <a:xfrm>
              <a:off x="2502734" y="5589810"/>
              <a:ext cx="5661591" cy="1083202"/>
            </a:xfrm>
            <a:custGeom>
              <a:avLst/>
              <a:gdLst>
                <a:gd name="connsiteX0" fmla="*/ 0 w 5661591"/>
                <a:gd name="connsiteY0" fmla="*/ 0 h 1083202"/>
                <a:gd name="connsiteX1" fmla="*/ 5661591 w 5661591"/>
                <a:gd name="connsiteY1" fmla="*/ 0 h 1083202"/>
                <a:gd name="connsiteX2" fmla="*/ 5661591 w 5661591"/>
                <a:gd name="connsiteY2" fmla="*/ 1083202 h 1083202"/>
                <a:gd name="connsiteX3" fmla="*/ 0 w 5661591"/>
                <a:gd name="connsiteY3" fmla="*/ 1083202 h 1083202"/>
                <a:gd name="connsiteX4" fmla="*/ 0 w 5661591"/>
                <a:gd name="connsiteY4" fmla="*/ 0 h 108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61591" h="1083202">
                  <a:moveTo>
                    <a:pt x="0" y="0"/>
                  </a:moveTo>
                  <a:lnTo>
                    <a:pt x="5661591" y="0"/>
                  </a:lnTo>
                  <a:lnTo>
                    <a:pt x="5661591" y="1083202"/>
                  </a:lnTo>
                  <a:lnTo>
                    <a:pt x="0" y="1083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73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DejaVu Sans Light" panose="020B0203030804020204" pitchFamily="34" charset="0"/>
                  <a:ea typeface="DejaVu Sans Light" panose="020B0203030804020204" pitchFamily="34" charset="0"/>
                  <a:cs typeface="DejaVu Sans Light" panose="020B0203030804020204" pitchFamily="34" charset="0"/>
                </a:rPr>
                <a:t>New technologies of environmentally safe and non-waste recycling to obtain the product (for cement additives, artificial soil, etc.)</a:t>
              </a:r>
              <a:endParaRPr lang="ru-RU" sz="1800" b="1" kern="1200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8397247" y="5589810"/>
              <a:ext cx="1496491" cy="1083202"/>
            </a:xfrm>
            <a:prstGeom prst="rect">
              <a:avLst/>
            </a:prstGeom>
            <a:blipFill rotWithShape="1">
              <a:blip r:embed="rId4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pic>
        <p:nvPicPr>
          <p:cNvPr id="17" name="Picture 2" descr="http://www.eko-track.com/bitrix/templates/ecotrak/images/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648" y="5452096"/>
            <a:ext cx="2191352" cy="164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2504605" y="2922680"/>
            <a:ext cx="7283317" cy="1083202"/>
            <a:chOff x="2504605" y="2922680"/>
            <a:chExt cx="7283317" cy="1083202"/>
          </a:xfrm>
        </p:grpSpPr>
        <p:sp>
          <p:nvSpPr>
            <p:cNvPr id="8" name="Полилиния 7"/>
            <p:cNvSpPr/>
            <p:nvPr/>
          </p:nvSpPr>
          <p:spPr>
            <a:xfrm>
              <a:off x="2504605" y="2922680"/>
              <a:ext cx="5661591" cy="1083202"/>
            </a:xfrm>
            <a:custGeom>
              <a:avLst/>
              <a:gdLst>
                <a:gd name="connsiteX0" fmla="*/ 0 w 5661591"/>
                <a:gd name="connsiteY0" fmla="*/ 0 h 1083202"/>
                <a:gd name="connsiteX1" fmla="*/ 5661591 w 5661591"/>
                <a:gd name="connsiteY1" fmla="*/ 0 h 1083202"/>
                <a:gd name="connsiteX2" fmla="*/ 5661591 w 5661591"/>
                <a:gd name="connsiteY2" fmla="*/ 1083202 h 1083202"/>
                <a:gd name="connsiteX3" fmla="*/ 0 w 5661591"/>
                <a:gd name="connsiteY3" fmla="*/ 1083202 h 1083202"/>
                <a:gd name="connsiteX4" fmla="*/ 0 w 5661591"/>
                <a:gd name="connsiteY4" fmla="*/ 0 h 108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61591" h="1083202">
                  <a:moveTo>
                    <a:pt x="0" y="0"/>
                  </a:moveTo>
                  <a:lnTo>
                    <a:pt x="5661591" y="0"/>
                  </a:lnTo>
                  <a:lnTo>
                    <a:pt x="5661591" y="1083202"/>
                  </a:lnTo>
                  <a:lnTo>
                    <a:pt x="0" y="1083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73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smtClean="0">
                  <a:solidFill>
                    <a:schemeClr val="accent6">
                      <a:lumMod val="50000"/>
                    </a:schemeClr>
                  </a:solidFill>
                  <a:latin typeface="DejaVu Sans Light" panose="020B0203030804020204" pitchFamily="34" charset="0"/>
                  <a:ea typeface="DejaVu Sans Light" panose="020B0203030804020204" pitchFamily="34" charset="0"/>
                  <a:cs typeface="DejaVu Sans Light" panose="020B0203030804020204" pitchFamily="34" charset="0"/>
                </a:rPr>
                <a:t>Own </a:t>
              </a:r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DejaVu Sans Light" panose="020B0203030804020204" pitchFamily="34" charset="0"/>
                  <a:ea typeface="DejaVu Sans Light" panose="020B0203030804020204" pitchFamily="34" charset="0"/>
                  <a:cs typeface="DejaVu Sans Light" panose="020B0203030804020204" pitchFamily="34" charset="0"/>
                </a:rPr>
                <a:t>production facility for waste disposal</a:t>
              </a:r>
              <a:r>
                <a:rPr lang="en-US" b="1" dirty="0" smtClean="0">
                  <a:solidFill>
                    <a:schemeClr val="accent6">
                      <a:lumMod val="50000"/>
                    </a:schemeClr>
                  </a:solidFill>
                  <a:latin typeface="DejaVu Sans Light" panose="020B0203030804020204" pitchFamily="34" charset="0"/>
                  <a:ea typeface="DejaVu Sans Light" panose="020B0203030804020204" pitchFamily="34" charset="0"/>
                  <a:cs typeface="DejaVu Sans Light" panose="020B0203030804020204" pitchFamily="34" charset="0"/>
                </a:rPr>
                <a:t>, without accommodation </a:t>
              </a:r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DejaVu Sans Light" panose="020B0203030804020204" pitchFamily="34" charset="0"/>
                  <a:ea typeface="DejaVu Sans Light" panose="020B0203030804020204" pitchFamily="34" charset="0"/>
                  <a:cs typeface="DejaVu Sans Light" panose="020B0203030804020204" pitchFamily="34" charset="0"/>
                </a:rPr>
                <a:t>in landfills</a:t>
              </a:r>
              <a:endParaRPr lang="ru-RU" sz="1800" b="1" kern="1200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endParaRPr>
            </a:p>
          </p:txBody>
        </p:sp>
        <p:pic>
          <p:nvPicPr>
            <p:cNvPr id="2050" name="Picture 2" descr="https://encrypted-tbn0.gstatic.com/images?q=tbn:ANd9GcQXTI5SpFuaxPDLyeHltkLBUc-mj4Tt5Uo3zsL8Ev6Y_EbSl5qQsA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08" b="9706"/>
            <a:stretch/>
          </p:blipFill>
          <p:spPr bwMode="auto">
            <a:xfrm>
              <a:off x="8306696" y="2922681"/>
              <a:ext cx="1481226" cy="1072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43494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3175" y="420286"/>
            <a:ext cx="5293895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RightFacing" fov="6300000">
                <a:rot lat="387640" lon="19767110" rev="600000"/>
              </a:camera>
              <a:lightRig rig="threePt" dir="t"/>
            </a:scene3d>
          </a:bodyPr>
          <a:lstStyle/>
          <a:p>
            <a:r>
              <a:rPr lang="en-US" sz="5400" b="1" spc="-300" dirty="0">
                <a:ln w="0"/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What do we offer?</a:t>
            </a:r>
            <a:endParaRPr lang="ru-RU" sz="5400" b="1" dirty="0" smtClean="0">
              <a:ln w="0"/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3163858" y="2265229"/>
            <a:ext cx="1955765" cy="1302689"/>
          </a:xfrm>
          <a:custGeom>
            <a:avLst/>
            <a:gdLst>
              <a:gd name="connsiteX0" fmla="*/ 0 w 1602576"/>
              <a:gd name="connsiteY0" fmla="*/ 173616 h 1041674"/>
              <a:gd name="connsiteX1" fmla="*/ 173616 w 1602576"/>
              <a:gd name="connsiteY1" fmla="*/ 0 h 1041674"/>
              <a:gd name="connsiteX2" fmla="*/ 1428960 w 1602576"/>
              <a:gd name="connsiteY2" fmla="*/ 0 h 1041674"/>
              <a:gd name="connsiteX3" fmla="*/ 1602576 w 1602576"/>
              <a:gd name="connsiteY3" fmla="*/ 173616 h 1041674"/>
              <a:gd name="connsiteX4" fmla="*/ 1602576 w 1602576"/>
              <a:gd name="connsiteY4" fmla="*/ 868058 h 1041674"/>
              <a:gd name="connsiteX5" fmla="*/ 1428960 w 1602576"/>
              <a:gd name="connsiteY5" fmla="*/ 1041674 h 1041674"/>
              <a:gd name="connsiteX6" fmla="*/ 173616 w 1602576"/>
              <a:gd name="connsiteY6" fmla="*/ 1041674 h 1041674"/>
              <a:gd name="connsiteX7" fmla="*/ 0 w 1602576"/>
              <a:gd name="connsiteY7" fmla="*/ 868058 h 1041674"/>
              <a:gd name="connsiteX8" fmla="*/ 0 w 1602576"/>
              <a:gd name="connsiteY8" fmla="*/ 173616 h 1041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2576" h="1041674">
                <a:moveTo>
                  <a:pt x="0" y="173616"/>
                </a:moveTo>
                <a:cubicBezTo>
                  <a:pt x="0" y="77731"/>
                  <a:pt x="77731" y="0"/>
                  <a:pt x="173616" y="0"/>
                </a:cubicBezTo>
                <a:lnTo>
                  <a:pt x="1428960" y="0"/>
                </a:lnTo>
                <a:cubicBezTo>
                  <a:pt x="1524845" y="0"/>
                  <a:pt x="1602576" y="77731"/>
                  <a:pt x="1602576" y="173616"/>
                </a:cubicBezTo>
                <a:lnTo>
                  <a:pt x="1602576" y="868058"/>
                </a:lnTo>
                <a:cubicBezTo>
                  <a:pt x="1602576" y="963943"/>
                  <a:pt x="1524845" y="1041674"/>
                  <a:pt x="1428960" y="1041674"/>
                </a:cubicBezTo>
                <a:lnTo>
                  <a:pt x="173616" y="1041674"/>
                </a:lnTo>
                <a:cubicBezTo>
                  <a:pt x="77731" y="1041674"/>
                  <a:pt x="0" y="963943"/>
                  <a:pt x="0" y="868058"/>
                </a:cubicBezTo>
                <a:lnTo>
                  <a:pt x="0" y="173616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190" tIns="104190" rIns="104190" bIns="1041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Disposal of waste 1-4 classes of danger</a:t>
            </a:r>
            <a:endParaRPr lang="ru-RU" sz="1400" b="1" kern="1200" dirty="0">
              <a:latin typeface="DejaVu Sans Light" panose="020B0203030804020204" pitchFamily="34" charset="0"/>
              <a:ea typeface="DejaVu Sans Light" panose="020B0203030804020204" pitchFamily="34" charset="0"/>
              <a:cs typeface="DejaVu Sans Light" panose="020B0203030804020204" pitchFamily="34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7406365" y="2265228"/>
            <a:ext cx="1955765" cy="1302689"/>
          </a:xfrm>
          <a:custGeom>
            <a:avLst/>
            <a:gdLst>
              <a:gd name="connsiteX0" fmla="*/ 0 w 1602576"/>
              <a:gd name="connsiteY0" fmla="*/ 173616 h 1041674"/>
              <a:gd name="connsiteX1" fmla="*/ 173616 w 1602576"/>
              <a:gd name="connsiteY1" fmla="*/ 0 h 1041674"/>
              <a:gd name="connsiteX2" fmla="*/ 1428960 w 1602576"/>
              <a:gd name="connsiteY2" fmla="*/ 0 h 1041674"/>
              <a:gd name="connsiteX3" fmla="*/ 1602576 w 1602576"/>
              <a:gd name="connsiteY3" fmla="*/ 173616 h 1041674"/>
              <a:gd name="connsiteX4" fmla="*/ 1602576 w 1602576"/>
              <a:gd name="connsiteY4" fmla="*/ 868058 h 1041674"/>
              <a:gd name="connsiteX5" fmla="*/ 1428960 w 1602576"/>
              <a:gd name="connsiteY5" fmla="*/ 1041674 h 1041674"/>
              <a:gd name="connsiteX6" fmla="*/ 173616 w 1602576"/>
              <a:gd name="connsiteY6" fmla="*/ 1041674 h 1041674"/>
              <a:gd name="connsiteX7" fmla="*/ 0 w 1602576"/>
              <a:gd name="connsiteY7" fmla="*/ 868058 h 1041674"/>
              <a:gd name="connsiteX8" fmla="*/ 0 w 1602576"/>
              <a:gd name="connsiteY8" fmla="*/ 173616 h 1041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2576" h="1041674">
                <a:moveTo>
                  <a:pt x="0" y="173616"/>
                </a:moveTo>
                <a:cubicBezTo>
                  <a:pt x="0" y="77731"/>
                  <a:pt x="77731" y="0"/>
                  <a:pt x="173616" y="0"/>
                </a:cubicBezTo>
                <a:lnTo>
                  <a:pt x="1428960" y="0"/>
                </a:lnTo>
                <a:cubicBezTo>
                  <a:pt x="1524845" y="0"/>
                  <a:pt x="1602576" y="77731"/>
                  <a:pt x="1602576" y="173616"/>
                </a:cubicBezTo>
                <a:lnTo>
                  <a:pt x="1602576" y="868058"/>
                </a:lnTo>
                <a:cubicBezTo>
                  <a:pt x="1602576" y="963943"/>
                  <a:pt x="1524845" y="1041674"/>
                  <a:pt x="1428960" y="1041674"/>
                </a:cubicBezTo>
                <a:lnTo>
                  <a:pt x="173616" y="1041674"/>
                </a:lnTo>
                <a:cubicBezTo>
                  <a:pt x="77731" y="1041674"/>
                  <a:pt x="0" y="963943"/>
                  <a:pt x="0" y="868058"/>
                </a:cubicBezTo>
                <a:lnTo>
                  <a:pt x="0" y="173616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190" tIns="104190" rIns="104190" bIns="1041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Product recycling</a:t>
            </a:r>
            <a:endParaRPr lang="ru-RU" sz="1400" b="1" kern="1200" dirty="0" smtClean="0">
              <a:solidFill>
                <a:schemeClr val="accent6">
                  <a:lumMod val="50000"/>
                </a:schemeClr>
              </a:solidFill>
              <a:latin typeface="DejaVu Sans Light" panose="020B0203030804020204" pitchFamily="34" charset="0"/>
              <a:ea typeface="DejaVu Sans Light" panose="020B0203030804020204" pitchFamily="34" charset="0"/>
              <a:cs typeface="DejaVu Sans Light" panose="020B0203030804020204" pitchFamily="34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7406364" y="4870606"/>
            <a:ext cx="1955765" cy="1302689"/>
          </a:xfrm>
          <a:custGeom>
            <a:avLst/>
            <a:gdLst>
              <a:gd name="connsiteX0" fmla="*/ 0 w 1602576"/>
              <a:gd name="connsiteY0" fmla="*/ 173616 h 1041674"/>
              <a:gd name="connsiteX1" fmla="*/ 173616 w 1602576"/>
              <a:gd name="connsiteY1" fmla="*/ 0 h 1041674"/>
              <a:gd name="connsiteX2" fmla="*/ 1428960 w 1602576"/>
              <a:gd name="connsiteY2" fmla="*/ 0 h 1041674"/>
              <a:gd name="connsiteX3" fmla="*/ 1602576 w 1602576"/>
              <a:gd name="connsiteY3" fmla="*/ 173616 h 1041674"/>
              <a:gd name="connsiteX4" fmla="*/ 1602576 w 1602576"/>
              <a:gd name="connsiteY4" fmla="*/ 868058 h 1041674"/>
              <a:gd name="connsiteX5" fmla="*/ 1428960 w 1602576"/>
              <a:gd name="connsiteY5" fmla="*/ 1041674 h 1041674"/>
              <a:gd name="connsiteX6" fmla="*/ 173616 w 1602576"/>
              <a:gd name="connsiteY6" fmla="*/ 1041674 h 1041674"/>
              <a:gd name="connsiteX7" fmla="*/ 0 w 1602576"/>
              <a:gd name="connsiteY7" fmla="*/ 868058 h 1041674"/>
              <a:gd name="connsiteX8" fmla="*/ 0 w 1602576"/>
              <a:gd name="connsiteY8" fmla="*/ 173616 h 1041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2576" h="1041674">
                <a:moveTo>
                  <a:pt x="0" y="173616"/>
                </a:moveTo>
                <a:cubicBezTo>
                  <a:pt x="0" y="77731"/>
                  <a:pt x="77731" y="0"/>
                  <a:pt x="173616" y="0"/>
                </a:cubicBezTo>
                <a:lnTo>
                  <a:pt x="1428960" y="0"/>
                </a:lnTo>
                <a:cubicBezTo>
                  <a:pt x="1524845" y="0"/>
                  <a:pt x="1602576" y="77731"/>
                  <a:pt x="1602576" y="173616"/>
                </a:cubicBezTo>
                <a:lnTo>
                  <a:pt x="1602576" y="868058"/>
                </a:lnTo>
                <a:cubicBezTo>
                  <a:pt x="1602576" y="963943"/>
                  <a:pt x="1524845" y="1041674"/>
                  <a:pt x="1428960" y="1041674"/>
                </a:cubicBezTo>
                <a:lnTo>
                  <a:pt x="173616" y="1041674"/>
                </a:lnTo>
                <a:cubicBezTo>
                  <a:pt x="77731" y="1041674"/>
                  <a:pt x="0" y="963943"/>
                  <a:pt x="0" y="868058"/>
                </a:cubicBezTo>
                <a:lnTo>
                  <a:pt x="0" y="173616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190" tIns="104190" rIns="104190" bIns="1041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Disposal of liquid waste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DejaVu Sans Light" panose="020B0203030804020204" pitchFamily="34" charset="0"/>
              <a:ea typeface="DejaVu Sans Light" panose="020B0203030804020204" pitchFamily="34" charset="0"/>
              <a:cs typeface="DejaVu Sans Light" panose="020B0203030804020204" pitchFamily="34" charset="0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3163858" y="4870607"/>
            <a:ext cx="1955765" cy="1302689"/>
          </a:xfrm>
          <a:custGeom>
            <a:avLst/>
            <a:gdLst>
              <a:gd name="connsiteX0" fmla="*/ 0 w 1602576"/>
              <a:gd name="connsiteY0" fmla="*/ 173616 h 1041674"/>
              <a:gd name="connsiteX1" fmla="*/ 173616 w 1602576"/>
              <a:gd name="connsiteY1" fmla="*/ 0 h 1041674"/>
              <a:gd name="connsiteX2" fmla="*/ 1428960 w 1602576"/>
              <a:gd name="connsiteY2" fmla="*/ 0 h 1041674"/>
              <a:gd name="connsiteX3" fmla="*/ 1602576 w 1602576"/>
              <a:gd name="connsiteY3" fmla="*/ 173616 h 1041674"/>
              <a:gd name="connsiteX4" fmla="*/ 1602576 w 1602576"/>
              <a:gd name="connsiteY4" fmla="*/ 868058 h 1041674"/>
              <a:gd name="connsiteX5" fmla="*/ 1428960 w 1602576"/>
              <a:gd name="connsiteY5" fmla="*/ 1041674 h 1041674"/>
              <a:gd name="connsiteX6" fmla="*/ 173616 w 1602576"/>
              <a:gd name="connsiteY6" fmla="*/ 1041674 h 1041674"/>
              <a:gd name="connsiteX7" fmla="*/ 0 w 1602576"/>
              <a:gd name="connsiteY7" fmla="*/ 868058 h 1041674"/>
              <a:gd name="connsiteX8" fmla="*/ 0 w 1602576"/>
              <a:gd name="connsiteY8" fmla="*/ 173616 h 1041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2576" h="1041674">
                <a:moveTo>
                  <a:pt x="0" y="173616"/>
                </a:moveTo>
                <a:cubicBezTo>
                  <a:pt x="0" y="77731"/>
                  <a:pt x="77731" y="0"/>
                  <a:pt x="173616" y="0"/>
                </a:cubicBezTo>
                <a:lnTo>
                  <a:pt x="1428960" y="0"/>
                </a:lnTo>
                <a:cubicBezTo>
                  <a:pt x="1524845" y="0"/>
                  <a:pt x="1602576" y="77731"/>
                  <a:pt x="1602576" y="173616"/>
                </a:cubicBezTo>
                <a:lnTo>
                  <a:pt x="1602576" y="868058"/>
                </a:lnTo>
                <a:cubicBezTo>
                  <a:pt x="1602576" y="963943"/>
                  <a:pt x="1524845" y="1041674"/>
                  <a:pt x="1428960" y="1041674"/>
                </a:cubicBezTo>
                <a:lnTo>
                  <a:pt x="173616" y="1041674"/>
                </a:lnTo>
                <a:cubicBezTo>
                  <a:pt x="77731" y="1041674"/>
                  <a:pt x="0" y="963943"/>
                  <a:pt x="0" y="868058"/>
                </a:cubicBezTo>
                <a:lnTo>
                  <a:pt x="0" y="173616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190" tIns="104190" rIns="104190" bIns="1041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Neutralization 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of waste </a:t>
            </a:r>
            <a:endParaRPr lang="ru-RU" sz="1400" b="1" kern="1200" dirty="0" smtClean="0">
              <a:solidFill>
                <a:schemeClr val="accent6">
                  <a:lumMod val="50000"/>
                </a:schemeClr>
              </a:solidFill>
              <a:latin typeface="DejaVu Sans Light" panose="020B0203030804020204" pitchFamily="34" charset="0"/>
              <a:ea typeface="DejaVu Sans Light" panose="020B0203030804020204" pitchFamily="34" charset="0"/>
              <a:cs typeface="DejaVu Sans Light" panose="020B0203030804020204" pitchFamily="34" charset="0"/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5285112" y="3567918"/>
            <a:ext cx="1955765" cy="1302689"/>
          </a:xfrm>
          <a:custGeom>
            <a:avLst/>
            <a:gdLst>
              <a:gd name="connsiteX0" fmla="*/ 0 w 1602576"/>
              <a:gd name="connsiteY0" fmla="*/ 173616 h 1041674"/>
              <a:gd name="connsiteX1" fmla="*/ 173616 w 1602576"/>
              <a:gd name="connsiteY1" fmla="*/ 0 h 1041674"/>
              <a:gd name="connsiteX2" fmla="*/ 1428960 w 1602576"/>
              <a:gd name="connsiteY2" fmla="*/ 0 h 1041674"/>
              <a:gd name="connsiteX3" fmla="*/ 1602576 w 1602576"/>
              <a:gd name="connsiteY3" fmla="*/ 173616 h 1041674"/>
              <a:gd name="connsiteX4" fmla="*/ 1602576 w 1602576"/>
              <a:gd name="connsiteY4" fmla="*/ 868058 h 1041674"/>
              <a:gd name="connsiteX5" fmla="*/ 1428960 w 1602576"/>
              <a:gd name="connsiteY5" fmla="*/ 1041674 h 1041674"/>
              <a:gd name="connsiteX6" fmla="*/ 173616 w 1602576"/>
              <a:gd name="connsiteY6" fmla="*/ 1041674 h 1041674"/>
              <a:gd name="connsiteX7" fmla="*/ 0 w 1602576"/>
              <a:gd name="connsiteY7" fmla="*/ 868058 h 1041674"/>
              <a:gd name="connsiteX8" fmla="*/ 0 w 1602576"/>
              <a:gd name="connsiteY8" fmla="*/ 173616 h 1041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2576" h="1041674">
                <a:moveTo>
                  <a:pt x="0" y="173616"/>
                </a:moveTo>
                <a:cubicBezTo>
                  <a:pt x="0" y="77731"/>
                  <a:pt x="77731" y="0"/>
                  <a:pt x="173616" y="0"/>
                </a:cubicBezTo>
                <a:lnTo>
                  <a:pt x="1428960" y="0"/>
                </a:lnTo>
                <a:cubicBezTo>
                  <a:pt x="1524845" y="0"/>
                  <a:pt x="1602576" y="77731"/>
                  <a:pt x="1602576" y="173616"/>
                </a:cubicBezTo>
                <a:lnTo>
                  <a:pt x="1602576" y="868058"/>
                </a:lnTo>
                <a:cubicBezTo>
                  <a:pt x="1602576" y="963943"/>
                  <a:pt x="1524845" y="1041674"/>
                  <a:pt x="1428960" y="1041674"/>
                </a:cubicBezTo>
                <a:lnTo>
                  <a:pt x="173616" y="1041674"/>
                </a:lnTo>
                <a:cubicBezTo>
                  <a:pt x="77731" y="1041674"/>
                  <a:pt x="0" y="963943"/>
                  <a:pt x="0" y="868058"/>
                </a:cubicBezTo>
                <a:lnTo>
                  <a:pt x="0" y="173616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190" tIns="104190" rIns="104190" bIns="1041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Collection and removal of waste</a:t>
            </a:r>
            <a:endParaRPr lang="ru-RU" sz="1400" b="1" kern="1200" dirty="0">
              <a:solidFill>
                <a:schemeClr val="accent6">
                  <a:lumMod val="50000"/>
                </a:schemeClr>
              </a:solidFill>
              <a:latin typeface="DejaVu Sans Light" panose="020B0203030804020204" pitchFamily="34" charset="0"/>
              <a:ea typeface="DejaVu Sans Light" panose="020B0203030804020204" pitchFamily="34" charset="0"/>
              <a:cs typeface="DejaVu Sans Light" panose="020B0203030804020204" pitchFamily="34" charset="0"/>
            </a:endParaRPr>
          </a:p>
        </p:txBody>
      </p:sp>
      <p:pic>
        <p:nvPicPr>
          <p:cNvPr id="17" name="Picture 2" descr="http://www.eko-track.com/bitrix/templates/ecotrak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648" y="5452096"/>
            <a:ext cx="2191352" cy="164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158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7643" y="415210"/>
            <a:ext cx="6802941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RightFacing" fov="6300000">
                <a:rot lat="387640" lon="19767110" rev="600000"/>
              </a:camera>
              <a:lightRig rig="threePt" dir="t"/>
            </a:scene3d>
          </a:bodyPr>
          <a:lstStyle/>
          <a:p>
            <a:r>
              <a:rPr lang="en-US" sz="5400" b="1" dirty="0">
                <a:ln w="0"/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Technological process</a:t>
            </a:r>
            <a:endParaRPr lang="ru-RU" sz="5400" b="1" dirty="0" smtClean="0">
              <a:ln w="0"/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11264" y="1115899"/>
            <a:ext cx="8554585" cy="5855886"/>
          </a:xfrm>
          <a:prstGeom prst="rect">
            <a:avLst/>
          </a:prstGeom>
          <a:noFill/>
        </p:spPr>
      </p:sp>
      <p:pic>
        <p:nvPicPr>
          <p:cNvPr id="7" name="Picture 2" descr="http://www.eko-track.com/bitrix/templates/ecotrak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648" y="5452096"/>
            <a:ext cx="2191352" cy="164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олилиния 12"/>
          <p:cNvSpPr/>
          <p:nvPr/>
        </p:nvSpPr>
        <p:spPr>
          <a:xfrm>
            <a:off x="5032365" y="2169536"/>
            <a:ext cx="2053703" cy="1369135"/>
          </a:xfrm>
          <a:custGeom>
            <a:avLst/>
            <a:gdLst>
              <a:gd name="connsiteX0" fmla="*/ 0 w 2053703"/>
              <a:gd name="connsiteY0" fmla="*/ 136914 h 1369135"/>
              <a:gd name="connsiteX1" fmla="*/ 136914 w 2053703"/>
              <a:gd name="connsiteY1" fmla="*/ 0 h 1369135"/>
              <a:gd name="connsiteX2" fmla="*/ 1916790 w 2053703"/>
              <a:gd name="connsiteY2" fmla="*/ 0 h 1369135"/>
              <a:gd name="connsiteX3" fmla="*/ 2053704 w 2053703"/>
              <a:gd name="connsiteY3" fmla="*/ 136914 h 1369135"/>
              <a:gd name="connsiteX4" fmla="*/ 2053703 w 2053703"/>
              <a:gd name="connsiteY4" fmla="*/ 1232222 h 1369135"/>
              <a:gd name="connsiteX5" fmla="*/ 1916789 w 2053703"/>
              <a:gd name="connsiteY5" fmla="*/ 1369136 h 1369135"/>
              <a:gd name="connsiteX6" fmla="*/ 136914 w 2053703"/>
              <a:gd name="connsiteY6" fmla="*/ 1369135 h 1369135"/>
              <a:gd name="connsiteX7" fmla="*/ 0 w 2053703"/>
              <a:gd name="connsiteY7" fmla="*/ 1232221 h 1369135"/>
              <a:gd name="connsiteX8" fmla="*/ 0 w 2053703"/>
              <a:gd name="connsiteY8" fmla="*/ 136914 h 1369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3703" h="1369135">
                <a:moveTo>
                  <a:pt x="0" y="136914"/>
                </a:moveTo>
                <a:cubicBezTo>
                  <a:pt x="0" y="61298"/>
                  <a:pt x="61298" y="0"/>
                  <a:pt x="136914" y="0"/>
                </a:cubicBezTo>
                <a:lnTo>
                  <a:pt x="1916790" y="0"/>
                </a:lnTo>
                <a:cubicBezTo>
                  <a:pt x="1992406" y="0"/>
                  <a:pt x="2053704" y="61298"/>
                  <a:pt x="2053704" y="136914"/>
                </a:cubicBezTo>
                <a:cubicBezTo>
                  <a:pt x="2053704" y="502017"/>
                  <a:pt x="2053703" y="867119"/>
                  <a:pt x="2053703" y="1232222"/>
                </a:cubicBezTo>
                <a:cubicBezTo>
                  <a:pt x="2053703" y="1307838"/>
                  <a:pt x="1992405" y="1369136"/>
                  <a:pt x="1916789" y="1369136"/>
                </a:cubicBezTo>
                <a:lnTo>
                  <a:pt x="136914" y="1369135"/>
                </a:lnTo>
                <a:cubicBezTo>
                  <a:pt x="61298" y="1369135"/>
                  <a:pt x="0" y="1307837"/>
                  <a:pt x="0" y="1232221"/>
                </a:cubicBezTo>
                <a:lnTo>
                  <a:pt x="0" y="13691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681" tIns="108681" rIns="108681" bIns="108681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Using waste to produce products</a:t>
            </a:r>
            <a:endParaRPr lang="ru-RU" sz="1800" kern="1200" dirty="0"/>
          </a:p>
        </p:txBody>
      </p:sp>
      <p:sp>
        <p:nvSpPr>
          <p:cNvPr id="15" name="Полилиния 14"/>
          <p:cNvSpPr/>
          <p:nvPr/>
        </p:nvSpPr>
        <p:spPr>
          <a:xfrm>
            <a:off x="1027643" y="4086326"/>
            <a:ext cx="2053703" cy="1369135"/>
          </a:xfrm>
          <a:custGeom>
            <a:avLst/>
            <a:gdLst>
              <a:gd name="connsiteX0" fmla="*/ 0 w 2053703"/>
              <a:gd name="connsiteY0" fmla="*/ 136914 h 1369135"/>
              <a:gd name="connsiteX1" fmla="*/ 136914 w 2053703"/>
              <a:gd name="connsiteY1" fmla="*/ 0 h 1369135"/>
              <a:gd name="connsiteX2" fmla="*/ 1916790 w 2053703"/>
              <a:gd name="connsiteY2" fmla="*/ 0 h 1369135"/>
              <a:gd name="connsiteX3" fmla="*/ 2053704 w 2053703"/>
              <a:gd name="connsiteY3" fmla="*/ 136914 h 1369135"/>
              <a:gd name="connsiteX4" fmla="*/ 2053703 w 2053703"/>
              <a:gd name="connsiteY4" fmla="*/ 1232222 h 1369135"/>
              <a:gd name="connsiteX5" fmla="*/ 1916789 w 2053703"/>
              <a:gd name="connsiteY5" fmla="*/ 1369136 h 1369135"/>
              <a:gd name="connsiteX6" fmla="*/ 136914 w 2053703"/>
              <a:gd name="connsiteY6" fmla="*/ 1369135 h 1369135"/>
              <a:gd name="connsiteX7" fmla="*/ 0 w 2053703"/>
              <a:gd name="connsiteY7" fmla="*/ 1232221 h 1369135"/>
              <a:gd name="connsiteX8" fmla="*/ 0 w 2053703"/>
              <a:gd name="connsiteY8" fmla="*/ 136914 h 1369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3703" h="1369135">
                <a:moveTo>
                  <a:pt x="0" y="136914"/>
                </a:moveTo>
                <a:cubicBezTo>
                  <a:pt x="0" y="61298"/>
                  <a:pt x="61298" y="0"/>
                  <a:pt x="136914" y="0"/>
                </a:cubicBezTo>
                <a:lnTo>
                  <a:pt x="1916790" y="0"/>
                </a:lnTo>
                <a:cubicBezTo>
                  <a:pt x="1992406" y="0"/>
                  <a:pt x="2053704" y="61298"/>
                  <a:pt x="2053704" y="136914"/>
                </a:cubicBezTo>
                <a:cubicBezTo>
                  <a:pt x="2053704" y="502017"/>
                  <a:pt x="2053703" y="867119"/>
                  <a:pt x="2053703" y="1232222"/>
                </a:cubicBezTo>
                <a:cubicBezTo>
                  <a:pt x="2053703" y="1307838"/>
                  <a:pt x="1992405" y="1369136"/>
                  <a:pt x="1916789" y="1369136"/>
                </a:cubicBezTo>
                <a:lnTo>
                  <a:pt x="136914" y="1369135"/>
                </a:lnTo>
                <a:cubicBezTo>
                  <a:pt x="61298" y="1369135"/>
                  <a:pt x="0" y="1307837"/>
                  <a:pt x="0" y="1232221"/>
                </a:cubicBezTo>
                <a:lnTo>
                  <a:pt x="0" y="13691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681" tIns="108681" rIns="108681" bIns="108681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Waste-free recycling</a:t>
            </a:r>
            <a:endParaRPr lang="ru-RU" sz="1800" kern="1200" dirty="0"/>
          </a:p>
        </p:txBody>
      </p:sp>
      <p:sp>
        <p:nvSpPr>
          <p:cNvPr id="17" name="Полилиния 16"/>
          <p:cNvSpPr/>
          <p:nvPr/>
        </p:nvSpPr>
        <p:spPr>
          <a:xfrm>
            <a:off x="3697458" y="4086326"/>
            <a:ext cx="2053703" cy="1369135"/>
          </a:xfrm>
          <a:custGeom>
            <a:avLst/>
            <a:gdLst>
              <a:gd name="connsiteX0" fmla="*/ 0 w 2053703"/>
              <a:gd name="connsiteY0" fmla="*/ 136914 h 1369135"/>
              <a:gd name="connsiteX1" fmla="*/ 136914 w 2053703"/>
              <a:gd name="connsiteY1" fmla="*/ 0 h 1369135"/>
              <a:gd name="connsiteX2" fmla="*/ 1916790 w 2053703"/>
              <a:gd name="connsiteY2" fmla="*/ 0 h 1369135"/>
              <a:gd name="connsiteX3" fmla="*/ 2053704 w 2053703"/>
              <a:gd name="connsiteY3" fmla="*/ 136914 h 1369135"/>
              <a:gd name="connsiteX4" fmla="*/ 2053703 w 2053703"/>
              <a:gd name="connsiteY4" fmla="*/ 1232222 h 1369135"/>
              <a:gd name="connsiteX5" fmla="*/ 1916789 w 2053703"/>
              <a:gd name="connsiteY5" fmla="*/ 1369136 h 1369135"/>
              <a:gd name="connsiteX6" fmla="*/ 136914 w 2053703"/>
              <a:gd name="connsiteY6" fmla="*/ 1369135 h 1369135"/>
              <a:gd name="connsiteX7" fmla="*/ 0 w 2053703"/>
              <a:gd name="connsiteY7" fmla="*/ 1232221 h 1369135"/>
              <a:gd name="connsiteX8" fmla="*/ 0 w 2053703"/>
              <a:gd name="connsiteY8" fmla="*/ 136914 h 1369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3703" h="1369135">
                <a:moveTo>
                  <a:pt x="0" y="136914"/>
                </a:moveTo>
                <a:cubicBezTo>
                  <a:pt x="0" y="61298"/>
                  <a:pt x="61298" y="0"/>
                  <a:pt x="136914" y="0"/>
                </a:cubicBezTo>
                <a:lnTo>
                  <a:pt x="1916790" y="0"/>
                </a:lnTo>
                <a:cubicBezTo>
                  <a:pt x="1992406" y="0"/>
                  <a:pt x="2053704" y="61298"/>
                  <a:pt x="2053704" y="136914"/>
                </a:cubicBezTo>
                <a:cubicBezTo>
                  <a:pt x="2053704" y="502017"/>
                  <a:pt x="2053703" y="867119"/>
                  <a:pt x="2053703" y="1232222"/>
                </a:cubicBezTo>
                <a:cubicBezTo>
                  <a:pt x="2053703" y="1307838"/>
                  <a:pt x="1992405" y="1369136"/>
                  <a:pt x="1916789" y="1369136"/>
                </a:cubicBezTo>
                <a:lnTo>
                  <a:pt x="136914" y="1369135"/>
                </a:lnTo>
                <a:cubicBezTo>
                  <a:pt x="61298" y="1369135"/>
                  <a:pt x="0" y="1307837"/>
                  <a:pt x="0" y="1232221"/>
                </a:cubicBezTo>
                <a:lnTo>
                  <a:pt x="0" y="13691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681" tIns="108681" rIns="108681" bIns="108681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Savings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of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resources</a:t>
            </a:r>
            <a:endParaRPr lang="ru-RU" sz="1800" kern="1200" dirty="0"/>
          </a:p>
        </p:txBody>
      </p:sp>
      <p:sp>
        <p:nvSpPr>
          <p:cNvPr id="19" name="Полилиния 18"/>
          <p:cNvSpPr/>
          <p:nvPr/>
        </p:nvSpPr>
        <p:spPr>
          <a:xfrm>
            <a:off x="6367272" y="4086326"/>
            <a:ext cx="2053703" cy="1369135"/>
          </a:xfrm>
          <a:custGeom>
            <a:avLst/>
            <a:gdLst>
              <a:gd name="connsiteX0" fmla="*/ 0 w 2053703"/>
              <a:gd name="connsiteY0" fmla="*/ 136914 h 1369135"/>
              <a:gd name="connsiteX1" fmla="*/ 136914 w 2053703"/>
              <a:gd name="connsiteY1" fmla="*/ 0 h 1369135"/>
              <a:gd name="connsiteX2" fmla="*/ 1916790 w 2053703"/>
              <a:gd name="connsiteY2" fmla="*/ 0 h 1369135"/>
              <a:gd name="connsiteX3" fmla="*/ 2053704 w 2053703"/>
              <a:gd name="connsiteY3" fmla="*/ 136914 h 1369135"/>
              <a:gd name="connsiteX4" fmla="*/ 2053703 w 2053703"/>
              <a:gd name="connsiteY4" fmla="*/ 1232222 h 1369135"/>
              <a:gd name="connsiteX5" fmla="*/ 1916789 w 2053703"/>
              <a:gd name="connsiteY5" fmla="*/ 1369136 h 1369135"/>
              <a:gd name="connsiteX6" fmla="*/ 136914 w 2053703"/>
              <a:gd name="connsiteY6" fmla="*/ 1369135 h 1369135"/>
              <a:gd name="connsiteX7" fmla="*/ 0 w 2053703"/>
              <a:gd name="connsiteY7" fmla="*/ 1232221 h 1369135"/>
              <a:gd name="connsiteX8" fmla="*/ 0 w 2053703"/>
              <a:gd name="connsiteY8" fmla="*/ 136914 h 1369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3703" h="1369135">
                <a:moveTo>
                  <a:pt x="0" y="136914"/>
                </a:moveTo>
                <a:cubicBezTo>
                  <a:pt x="0" y="61298"/>
                  <a:pt x="61298" y="0"/>
                  <a:pt x="136914" y="0"/>
                </a:cubicBezTo>
                <a:lnTo>
                  <a:pt x="1916790" y="0"/>
                </a:lnTo>
                <a:cubicBezTo>
                  <a:pt x="1992406" y="0"/>
                  <a:pt x="2053704" y="61298"/>
                  <a:pt x="2053704" y="136914"/>
                </a:cubicBezTo>
                <a:cubicBezTo>
                  <a:pt x="2053704" y="502017"/>
                  <a:pt x="2053703" y="867119"/>
                  <a:pt x="2053703" y="1232222"/>
                </a:cubicBezTo>
                <a:cubicBezTo>
                  <a:pt x="2053703" y="1307838"/>
                  <a:pt x="1992405" y="1369136"/>
                  <a:pt x="1916789" y="1369136"/>
                </a:cubicBezTo>
                <a:lnTo>
                  <a:pt x="136914" y="1369135"/>
                </a:lnTo>
                <a:cubicBezTo>
                  <a:pt x="61298" y="1369135"/>
                  <a:pt x="0" y="1307837"/>
                  <a:pt x="0" y="1232221"/>
                </a:cubicBezTo>
                <a:lnTo>
                  <a:pt x="0" y="13691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681" tIns="108681" rIns="108681" bIns="108681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Environmental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safety</a:t>
            </a:r>
            <a:endParaRPr lang="ru-RU" sz="1800" kern="1200" dirty="0"/>
          </a:p>
        </p:txBody>
      </p:sp>
      <p:grpSp>
        <p:nvGrpSpPr>
          <p:cNvPr id="22" name="Группа 21"/>
          <p:cNvGrpSpPr/>
          <p:nvPr/>
        </p:nvGrpSpPr>
        <p:grpSpPr>
          <a:xfrm>
            <a:off x="2054495" y="3538672"/>
            <a:ext cx="8009443" cy="547654"/>
            <a:chOff x="2054495" y="3538672"/>
            <a:chExt cx="8009443" cy="547654"/>
          </a:xfrm>
        </p:grpSpPr>
        <p:sp>
          <p:nvSpPr>
            <p:cNvPr id="14" name="Полилиния 13"/>
            <p:cNvSpPr/>
            <p:nvPr/>
          </p:nvSpPr>
          <p:spPr>
            <a:xfrm>
              <a:off x="2054495" y="3538672"/>
              <a:ext cx="4004721" cy="54765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004721" y="0"/>
                  </a:moveTo>
                  <a:lnTo>
                    <a:pt x="4004721" y="273827"/>
                  </a:lnTo>
                  <a:lnTo>
                    <a:pt x="0" y="273827"/>
                  </a:lnTo>
                  <a:lnTo>
                    <a:pt x="0" y="547654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олилиния 15"/>
            <p:cNvSpPr/>
            <p:nvPr/>
          </p:nvSpPr>
          <p:spPr>
            <a:xfrm>
              <a:off x="4724309" y="3538672"/>
              <a:ext cx="1334907" cy="54765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334907" y="0"/>
                  </a:moveTo>
                  <a:lnTo>
                    <a:pt x="1334907" y="273827"/>
                  </a:lnTo>
                  <a:lnTo>
                    <a:pt x="0" y="273827"/>
                  </a:lnTo>
                  <a:lnTo>
                    <a:pt x="0" y="547654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Полилиния 17"/>
            <p:cNvSpPr/>
            <p:nvPr/>
          </p:nvSpPr>
          <p:spPr>
            <a:xfrm>
              <a:off x="6059217" y="3538672"/>
              <a:ext cx="1334907" cy="54765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73827"/>
                  </a:lnTo>
                  <a:lnTo>
                    <a:pt x="1334907" y="273827"/>
                  </a:lnTo>
                  <a:lnTo>
                    <a:pt x="1334907" y="547654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Полилиния 19"/>
            <p:cNvSpPr/>
            <p:nvPr/>
          </p:nvSpPr>
          <p:spPr>
            <a:xfrm>
              <a:off x="6059217" y="3538672"/>
              <a:ext cx="4004721" cy="54765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73827"/>
                  </a:lnTo>
                  <a:lnTo>
                    <a:pt x="4004721" y="273827"/>
                  </a:lnTo>
                  <a:lnTo>
                    <a:pt x="4004721" y="547654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1" name="Полилиния 20"/>
          <p:cNvSpPr/>
          <p:nvPr/>
        </p:nvSpPr>
        <p:spPr>
          <a:xfrm>
            <a:off x="9037086" y="4086326"/>
            <a:ext cx="2053703" cy="1369135"/>
          </a:xfrm>
          <a:custGeom>
            <a:avLst/>
            <a:gdLst>
              <a:gd name="connsiteX0" fmla="*/ 0 w 2053703"/>
              <a:gd name="connsiteY0" fmla="*/ 136914 h 1369135"/>
              <a:gd name="connsiteX1" fmla="*/ 136914 w 2053703"/>
              <a:gd name="connsiteY1" fmla="*/ 0 h 1369135"/>
              <a:gd name="connsiteX2" fmla="*/ 1916790 w 2053703"/>
              <a:gd name="connsiteY2" fmla="*/ 0 h 1369135"/>
              <a:gd name="connsiteX3" fmla="*/ 2053704 w 2053703"/>
              <a:gd name="connsiteY3" fmla="*/ 136914 h 1369135"/>
              <a:gd name="connsiteX4" fmla="*/ 2053703 w 2053703"/>
              <a:gd name="connsiteY4" fmla="*/ 1232222 h 1369135"/>
              <a:gd name="connsiteX5" fmla="*/ 1916789 w 2053703"/>
              <a:gd name="connsiteY5" fmla="*/ 1369136 h 1369135"/>
              <a:gd name="connsiteX6" fmla="*/ 136914 w 2053703"/>
              <a:gd name="connsiteY6" fmla="*/ 1369135 h 1369135"/>
              <a:gd name="connsiteX7" fmla="*/ 0 w 2053703"/>
              <a:gd name="connsiteY7" fmla="*/ 1232221 h 1369135"/>
              <a:gd name="connsiteX8" fmla="*/ 0 w 2053703"/>
              <a:gd name="connsiteY8" fmla="*/ 136914 h 1369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3703" h="1369135">
                <a:moveTo>
                  <a:pt x="0" y="136914"/>
                </a:moveTo>
                <a:cubicBezTo>
                  <a:pt x="0" y="61298"/>
                  <a:pt x="61298" y="0"/>
                  <a:pt x="136914" y="0"/>
                </a:cubicBezTo>
                <a:lnTo>
                  <a:pt x="1916790" y="0"/>
                </a:lnTo>
                <a:cubicBezTo>
                  <a:pt x="1992406" y="0"/>
                  <a:pt x="2053704" y="61298"/>
                  <a:pt x="2053704" y="136914"/>
                </a:cubicBezTo>
                <a:cubicBezTo>
                  <a:pt x="2053704" y="502017"/>
                  <a:pt x="2053703" y="867119"/>
                  <a:pt x="2053703" y="1232222"/>
                </a:cubicBezTo>
                <a:cubicBezTo>
                  <a:pt x="2053703" y="1307838"/>
                  <a:pt x="1992405" y="1369136"/>
                  <a:pt x="1916789" y="1369136"/>
                </a:cubicBezTo>
                <a:lnTo>
                  <a:pt x="136914" y="1369135"/>
                </a:lnTo>
                <a:cubicBezTo>
                  <a:pt x="61298" y="1369135"/>
                  <a:pt x="0" y="1307837"/>
                  <a:pt x="0" y="1232221"/>
                </a:cubicBezTo>
                <a:lnTo>
                  <a:pt x="0" y="13691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681" tIns="108681" rIns="108681" bIns="108681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Saving of natural resources</a:t>
            </a:r>
            <a:endParaRPr lang="ru-RU" sz="1800" kern="1200" dirty="0"/>
          </a:p>
        </p:txBody>
      </p:sp>
    </p:spTree>
    <p:extLst>
      <p:ext uri="{BB962C8B-B14F-4D97-AF65-F5344CB8AC3E}">
        <p14:creationId xmlns:p14="http://schemas.microsoft.com/office/powerpoint/2010/main" val="1192747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9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1830" y="284368"/>
            <a:ext cx="7075958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RightFacing" fov="6300000">
                <a:rot lat="387640" lon="19767110" rev="600000"/>
              </a:camera>
              <a:lightRig rig="threePt" dir="t"/>
            </a:scene3d>
          </a:bodyPr>
          <a:lstStyle/>
          <a:p>
            <a:r>
              <a:rPr lang="en-US" sz="5400" b="1" spc="-300" dirty="0">
                <a:ln w="0"/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The production </a:t>
            </a:r>
            <a:endParaRPr lang="en-US" sz="5400" b="1" spc="-300" dirty="0" smtClean="0">
              <a:ln w="0"/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5400" b="1" spc="-300" dirty="0" smtClean="0">
                <a:ln w="0"/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facility </a:t>
            </a:r>
            <a:endParaRPr lang="ru-RU" sz="5400" b="1" dirty="0" smtClean="0">
              <a:ln w="0"/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2" descr="http://www.eko-track.com/bitrix/templates/ecotrak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648" y="5452096"/>
            <a:ext cx="2191352" cy="164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803954518"/>
              </p:ext>
            </p:extLst>
          </p:nvPr>
        </p:nvGraphicFramePr>
        <p:xfrm>
          <a:off x="5107540" y="370046"/>
          <a:ext cx="5288524" cy="3148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9" name="Полилиния 28"/>
          <p:cNvSpPr/>
          <p:nvPr/>
        </p:nvSpPr>
        <p:spPr>
          <a:xfrm>
            <a:off x="3238" y="3308266"/>
            <a:ext cx="3208380" cy="1113390"/>
          </a:xfrm>
          <a:custGeom>
            <a:avLst/>
            <a:gdLst>
              <a:gd name="connsiteX0" fmla="*/ 0 w 3208380"/>
              <a:gd name="connsiteY0" fmla="*/ 0 h 1113390"/>
              <a:gd name="connsiteX1" fmla="*/ 2651685 w 3208380"/>
              <a:gd name="connsiteY1" fmla="*/ 0 h 1113390"/>
              <a:gd name="connsiteX2" fmla="*/ 3208380 w 3208380"/>
              <a:gd name="connsiteY2" fmla="*/ 556695 h 1113390"/>
              <a:gd name="connsiteX3" fmla="*/ 2651685 w 3208380"/>
              <a:gd name="connsiteY3" fmla="*/ 1113390 h 1113390"/>
              <a:gd name="connsiteX4" fmla="*/ 0 w 3208380"/>
              <a:gd name="connsiteY4" fmla="*/ 1113390 h 1113390"/>
              <a:gd name="connsiteX5" fmla="*/ 556695 w 3208380"/>
              <a:gd name="connsiteY5" fmla="*/ 556695 h 1113390"/>
              <a:gd name="connsiteX6" fmla="*/ 0 w 3208380"/>
              <a:gd name="connsiteY6" fmla="*/ 0 h 111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8380" h="1113390">
                <a:moveTo>
                  <a:pt x="0" y="0"/>
                </a:moveTo>
                <a:lnTo>
                  <a:pt x="2651685" y="0"/>
                </a:lnTo>
                <a:lnTo>
                  <a:pt x="3208380" y="556695"/>
                </a:lnTo>
                <a:lnTo>
                  <a:pt x="2651685" y="1113390"/>
                </a:lnTo>
                <a:lnTo>
                  <a:pt x="0" y="1113390"/>
                </a:lnTo>
                <a:lnTo>
                  <a:pt x="556695" y="55669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0703" tIns="21336" rIns="578031" bIns="21336" numCol="1" spcCol="1270" anchor="ctr" anchorCtr="0">
            <a:noAutofit/>
          </a:bodyPr>
          <a:lstStyle/>
          <a:p>
            <a:pPr lvl="0" algn="ctr" defTabSz="6889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50" b="1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Mechanized vehicles unloading</a:t>
            </a:r>
            <a:endParaRPr lang="ru-RU" sz="1550" dirty="0"/>
          </a:p>
        </p:txBody>
      </p:sp>
      <p:sp>
        <p:nvSpPr>
          <p:cNvPr id="30" name="Полилиния 29"/>
          <p:cNvSpPr/>
          <p:nvPr/>
        </p:nvSpPr>
        <p:spPr>
          <a:xfrm>
            <a:off x="227187" y="4734855"/>
            <a:ext cx="2515989" cy="1539000"/>
          </a:xfrm>
          <a:custGeom>
            <a:avLst/>
            <a:gdLst>
              <a:gd name="connsiteX0" fmla="*/ 0 w 2515989"/>
              <a:gd name="connsiteY0" fmla="*/ 0 h 1539000"/>
              <a:gd name="connsiteX1" fmla="*/ 2515989 w 2515989"/>
              <a:gd name="connsiteY1" fmla="*/ 0 h 1539000"/>
              <a:gd name="connsiteX2" fmla="*/ 2515989 w 2515989"/>
              <a:gd name="connsiteY2" fmla="*/ 1539000 h 1539000"/>
              <a:gd name="connsiteX3" fmla="*/ 0 w 2515989"/>
              <a:gd name="connsiteY3" fmla="*/ 1539000 h 1539000"/>
              <a:gd name="connsiteX4" fmla="*/ 0 w 2515989"/>
              <a:gd name="connsiteY4" fmla="*/ 0 h 153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5989" h="1539000">
                <a:moveTo>
                  <a:pt x="0" y="0"/>
                </a:moveTo>
                <a:lnTo>
                  <a:pt x="2515989" y="0"/>
                </a:lnTo>
                <a:lnTo>
                  <a:pt x="2515989" y="1539000"/>
                </a:lnTo>
                <a:lnTo>
                  <a:pt x="0" y="1539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Using a crane and </a:t>
            </a:r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a forklift trucks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Simultaneous waste weighing </a:t>
            </a:r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on the 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hydraulic trolley ROHLA with weights</a:t>
            </a:r>
            <a:endParaRPr lang="ru-RU" sz="1400" b="1" kern="1200" dirty="0">
              <a:solidFill>
                <a:schemeClr val="accent6">
                  <a:lumMod val="50000"/>
                </a:schemeClr>
              </a:solidFill>
              <a:latin typeface="DejaVu Sans Light" panose="020B0203030804020204" pitchFamily="34" charset="0"/>
              <a:ea typeface="DejaVu Sans Light" panose="020B0203030804020204" pitchFamily="34" charset="0"/>
              <a:cs typeface="DejaVu Sans Light" panose="020B0203030804020204" pitchFamily="34" charset="0"/>
            </a:endParaRPr>
          </a:p>
        </p:txBody>
      </p:sp>
      <p:sp>
        <p:nvSpPr>
          <p:cNvPr id="31" name="Полилиния 30"/>
          <p:cNvSpPr/>
          <p:nvPr/>
        </p:nvSpPr>
        <p:spPr>
          <a:xfrm>
            <a:off x="2995619" y="3308266"/>
            <a:ext cx="3208380" cy="1113390"/>
          </a:xfrm>
          <a:custGeom>
            <a:avLst/>
            <a:gdLst>
              <a:gd name="connsiteX0" fmla="*/ 0 w 3208380"/>
              <a:gd name="connsiteY0" fmla="*/ 0 h 1113390"/>
              <a:gd name="connsiteX1" fmla="*/ 2651685 w 3208380"/>
              <a:gd name="connsiteY1" fmla="*/ 0 h 1113390"/>
              <a:gd name="connsiteX2" fmla="*/ 3208380 w 3208380"/>
              <a:gd name="connsiteY2" fmla="*/ 556695 h 1113390"/>
              <a:gd name="connsiteX3" fmla="*/ 2651685 w 3208380"/>
              <a:gd name="connsiteY3" fmla="*/ 1113390 h 1113390"/>
              <a:gd name="connsiteX4" fmla="*/ 0 w 3208380"/>
              <a:gd name="connsiteY4" fmla="*/ 1113390 h 1113390"/>
              <a:gd name="connsiteX5" fmla="*/ 556695 w 3208380"/>
              <a:gd name="connsiteY5" fmla="*/ 556695 h 1113390"/>
              <a:gd name="connsiteX6" fmla="*/ 0 w 3208380"/>
              <a:gd name="connsiteY6" fmla="*/ 0 h 111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8380" h="1113390">
                <a:moveTo>
                  <a:pt x="0" y="0"/>
                </a:moveTo>
                <a:lnTo>
                  <a:pt x="2651685" y="0"/>
                </a:lnTo>
                <a:lnTo>
                  <a:pt x="3208380" y="556695"/>
                </a:lnTo>
                <a:lnTo>
                  <a:pt x="2651685" y="1113390"/>
                </a:lnTo>
                <a:lnTo>
                  <a:pt x="0" y="1113390"/>
                </a:lnTo>
                <a:lnTo>
                  <a:pt x="556695" y="55669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0703" tIns="21336" rIns="578031" bIns="21336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Unloading of illiquid products</a:t>
            </a:r>
            <a:endParaRPr lang="ru-RU" sz="1600" b="1" kern="1200" dirty="0">
              <a:solidFill>
                <a:schemeClr val="accent6">
                  <a:lumMod val="50000"/>
                </a:schemeClr>
              </a:solidFill>
              <a:latin typeface="DejaVu Sans Light" panose="020B0203030804020204" pitchFamily="34" charset="0"/>
              <a:ea typeface="DejaVu Sans Light" panose="020B0203030804020204" pitchFamily="34" charset="0"/>
              <a:cs typeface="DejaVu Sans Light" panose="020B0203030804020204" pitchFamily="34" charset="0"/>
            </a:endParaRPr>
          </a:p>
        </p:txBody>
      </p:sp>
      <p:sp>
        <p:nvSpPr>
          <p:cNvPr id="32" name="Полилиния 31"/>
          <p:cNvSpPr/>
          <p:nvPr/>
        </p:nvSpPr>
        <p:spPr>
          <a:xfrm>
            <a:off x="5988000" y="3308266"/>
            <a:ext cx="3208380" cy="1113390"/>
          </a:xfrm>
          <a:custGeom>
            <a:avLst/>
            <a:gdLst>
              <a:gd name="connsiteX0" fmla="*/ 0 w 3208380"/>
              <a:gd name="connsiteY0" fmla="*/ 0 h 1113390"/>
              <a:gd name="connsiteX1" fmla="*/ 2651685 w 3208380"/>
              <a:gd name="connsiteY1" fmla="*/ 0 h 1113390"/>
              <a:gd name="connsiteX2" fmla="*/ 3208380 w 3208380"/>
              <a:gd name="connsiteY2" fmla="*/ 556695 h 1113390"/>
              <a:gd name="connsiteX3" fmla="*/ 2651685 w 3208380"/>
              <a:gd name="connsiteY3" fmla="*/ 1113390 h 1113390"/>
              <a:gd name="connsiteX4" fmla="*/ 0 w 3208380"/>
              <a:gd name="connsiteY4" fmla="*/ 1113390 h 1113390"/>
              <a:gd name="connsiteX5" fmla="*/ 556695 w 3208380"/>
              <a:gd name="connsiteY5" fmla="*/ 556695 h 1113390"/>
              <a:gd name="connsiteX6" fmla="*/ 0 w 3208380"/>
              <a:gd name="connsiteY6" fmla="*/ 0 h 111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8380" h="1113390">
                <a:moveTo>
                  <a:pt x="0" y="0"/>
                </a:moveTo>
                <a:lnTo>
                  <a:pt x="2651685" y="0"/>
                </a:lnTo>
                <a:lnTo>
                  <a:pt x="3208380" y="556695"/>
                </a:lnTo>
                <a:lnTo>
                  <a:pt x="2651685" y="1113390"/>
                </a:lnTo>
                <a:lnTo>
                  <a:pt x="0" y="1113390"/>
                </a:lnTo>
                <a:lnTo>
                  <a:pt x="556695" y="55669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0703" tIns="21336" rIns="578031" bIns="21336" numCol="1" spcCol="1270" anchor="ctr" anchorCtr="0">
            <a:noAutofit/>
          </a:bodyPr>
          <a:lstStyle/>
          <a:p>
            <a:pPr lvl="0" algn="ctr" defTabSz="6889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50" b="1" dirty="0" smtClean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Comminution</a:t>
            </a:r>
            <a:endParaRPr lang="ru-RU" sz="1550" kern="1200" dirty="0"/>
          </a:p>
        </p:txBody>
      </p:sp>
      <p:sp>
        <p:nvSpPr>
          <p:cNvPr id="33" name="Полилиния 32"/>
          <p:cNvSpPr/>
          <p:nvPr/>
        </p:nvSpPr>
        <p:spPr>
          <a:xfrm>
            <a:off x="6220700" y="4721712"/>
            <a:ext cx="2209800" cy="1539000"/>
          </a:xfrm>
          <a:custGeom>
            <a:avLst/>
            <a:gdLst>
              <a:gd name="connsiteX0" fmla="*/ 0 w 2209800"/>
              <a:gd name="connsiteY0" fmla="*/ 0 h 1539000"/>
              <a:gd name="connsiteX1" fmla="*/ 2209800 w 2209800"/>
              <a:gd name="connsiteY1" fmla="*/ 0 h 1539000"/>
              <a:gd name="connsiteX2" fmla="*/ 2209800 w 2209800"/>
              <a:gd name="connsiteY2" fmla="*/ 1539000 h 1539000"/>
              <a:gd name="connsiteX3" fmla="*/ 0 w 2209800"/>
              <a:gd name="connsiteY3" fmla="*/ 1539000 h 1539000"/>
              <a:gd name="connsiteX4" fmla="*/ 0 w 2209800"/>
              <a:gd name="connsiteY4" fmla="*/ 0 h 153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800" h="1539000">
                <a:moveTo>
                  <a:pt x="0" y="0"/>
                </a:moveTo>
                <a:lnTo>
                  <a:pt x="2209800" y="0"/>
                </a:lnTo>
                <a:lnTo>
                  <a:pt x="2209800" y="1539000"/>
                </a:lnTo>
                <a:lnTo>
                  <a:pt x="0" y="1539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With the loss of trade dress</a:t>
            </a:r>
            <a:endParaRPr lang="ru-RU" sz="1400" kern="1200" dirty="0"/>
          </a:p>
        </p:txBody>
      </p:sp>
      <p:sp>
        <p:nvSpPr>
          <p:cNvPr id="34" name="Полилиния 33"/>
          <p:cNvSpPr/>
          <p:nvPr/>
        </p:nvSpPr>
        <p:spPr>
          <a:xfrm>
            <a:off x="8980380" y="3308266"/>
            <a:ext cx="3208380" cy="1113390"/>
          </a:xfrm>
          <a:custGeom>
            <a:avLst/>
            <a:gdLst>
              <a:gd name="connsiteX0" fmla="*/ 0 w 3208380"/>
              <a:gd name="connsiteY0" fmla="*/ 0 h 1113390"/>
              <a:gd name="connsiteX1" fmla="*/ 2651685 w 3208380"/>
              <a:gd name="connsiteY1" fmla="*/ 0 h 1113390"/>
              <a:gd name="connsiteX2" fmla="*/ 3208380 w 3208380"/>
              <a:gd name="connsiteY2" fmla="*/ 556695 h 1113390"/>
              <a:gd name="connsiteX3" fmla="*/ 2651685 w 3208380"/>
              <a:gd name="connsiteY3" fmla="*/ 1113390 h 1113390"/>
              <a:gd name="connsiteX4" fmla="*/ 0 w 3208380"/>
              <a:gd name="connsiteY4" fmla="*/ 1113390 h 1113390"/>
              <a:gd name="connsiteX5" fmla="*/ 556695 w 3208380"/>
              <a:gd name="connsiteY5" fmla="*/ 556695 h 1113390"/>
              <a:gd name="connsiteX6" fmla="*/ 0 w 3208380"/>
              <a:gd name="connsiteY6" fmla="*/ 0 h 111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8380" h="1113390">
                <a:moveTo>
                  <a:pt x="0" y="0"/>
                </a:moveTo>
                <a:lnTo>
                  <a:pt x="2651685" y="0"/>
                </a:lnTo>
                <a:lnTo>
                  <a:pt x="3208380" y="556695"/>
                </a:lnTo>
                <a:lnTo>
                  <a:pt x="2651685" y="1113390"/>
                </a:lnTo>
                <a:lnTo>
                  <a:pt x="0" y="1113390"/>
                </a:lnTo>
                <a:lnTo>
                  <a:pt x="556695" y="55669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0703" tIns="21336" rIns="578031" bIns="21336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Waste-free recycling</a:t>
            </a:r>
            <a:endParaRPr lang="ru-RU" sz="1600" kern="1200" dirty="0"/>
          </a:p>
        </p:txBody>
      </p:sp>
      <p:sp>
        <p:nvSpPr>
          <p:cNvPr id="35" name="Полилиния 34"/>
          <p:cNvSpPr/>
          <p:nvPr/>
        </p:nvSpPr>
        <p:spPr>
          <a:xfrm>
            <a:off x="9203446" y="4734855"/>
            <a:ext cx="2209800" cy="1539000"/>
          </a:xfrm>
          <a:custGeom>
            <a:avLst/>
            <a:gdLst>
              <a:gd name="connsiteX0" fmla="*/ 0 w 2209800"/>
              <a:gd name="connsiteY0" fmla="*/ 0 h 1539000"/>
              <a:gd name="connsiteX1" fmla="*/ 2209800 w 2209800"/>
              <a:gd name="connsiteY1" fmla="*/ 0 h 1539000"/>
              <a:gd name="connsiteX2" fmla="*/ 2209800 w 2209800"/>
              <a:gd name="connsiteY2" fmla="*/ 1539000 h 1539000"/>
              <a:gd name="connsiteX3" fmla="*/ 0 w 2209800"/>
              <a:gd name="connsiteY3" fmla="*/ 1539000 h 1539000"/>
              <a:gd name="connsiteX4" fmla="*/ 0 w 2209800"/>
              <a:gd name="connsiteY4" fmla="*/ 0 h 153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800" h="1539000">
                <a:moveTo>
                  <a:pt x="0" y="0"/>
                </a:moveTo>
                <a:lnTo>
                  <a:pt x="2209800" y="0"/>
                </a:lnTo>
                <a:lnTo>
                  <a:pt x="2209800" y="1539000"/>
                </a:lnTo>
                <a:lnTo>
                  <a:pt x="0" y="1539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With the receipt of the certified products</a:t>
            </a:r>
            <a:endParaRPr lang="ru-RU" sz="1400" kern="1200" dirty="0"/>
          </a:p>
        </p:txBody>
      </p:sp>
    </p:spTree>
    <p:extLst>
      <p:ext uri="{BB962C8B-B14F-4D97-AF65-F5344CB8AC3E}">
        <p14:creationId xmlns:p14="http://schemas.microsoft.com/office/powerpoint/2010/main" val="1767036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29" grpId="0" animBg="1"/>
      <p:bldP spid="30" grpId="0"/>
      <p:bldP spid="31" grpId="0" animBg="1"/>
      <p:bldP spid="32" grpId="0" animBg="1"/>
      <p:bldP spid="33" grpId="0"/>
      <p:bldP spid="34" grpId="0" animBg="1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6207" y="-602706"/>
            <a:ext cx="6749277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RightFacing" fov="6300000">
                <a:rot lat="387640" lon="19767110" rev="600000"/>
              </a:camera>
              <a:lightRig rig="threePt" dir="t"/>
            </a:scene3d>
          </a:bodyPr>
          <a:lstStyle/>
          <a:p>
            <a:endParaRPr lang="en-US" sz="5400" b="1" spc="-300" dirty="0" smtClean="0">
              <a:ln w="0"/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5400" b="1" spc="-300" dirty="0">
                <a:ln w="0"/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New recycling </a:t>
            </a:r>
            <a:endParaRPr lang="en-US" sz="5400" b="1" spc="-300" dirty="0" smtClean="0">
              <a:ln w="0"/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5400" b="1" spc="-300" dirty="0" smtClean="0">
                <a:ln w="0"/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technologies</a:t>
            </a:r>
            <a:endParaRPr lang="ru-RU" sz="5400" b="1" dirty="0" smtClean="0">
              <a:ln w="0"/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2" descr="http://www.eko-track.com/bitrix/templates/ecotrak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648" y="5452096"/>
            <a:ext cx="2191352" cy="164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Группа 30"/>
          <p:cNvGrpSpPr/>
          <p:nvPr/>
        </p:nvGrpSpPr>
        <p:grpSpPr>
          <a:xfrm>
            <a:off x="4508032" y="2400299"/>
            <a:ext cx="1831950" cy="3686175"/>
            <a:chOff x="4508032" y="2400299"/>
            <a:chExt cx="1831950" cy="3686175"/>
          </a:xfrm>
        </p:grpSpPr>
        <p:sp>
          <p:nvSpPr>
            <p:cNvPr id="23" name="Полилиния 22"/>
            <p:cNvSpPr/>
            <p:nvPr/>
          </p:nvSpPr>
          <p:spPr>
            <a:xfrm>
              <a:off x="4508032" y="2400299"/>
              <a:ext cx="1831950" cy="3686175"/>
            </a:xfrm>
            <a:custGeom>
              <a:avLst/>
              <a:gdLst>
                <a:gd name="connsiteX0" fmla="*/ 0 w 1831950"/>
                <a:gd name="connsiteY0" fmla="*/ 183195 h 3686175"/>
                <a:gd name="connsiteX1" fmla="*/ 183195 w 1831950"/>
                <a:gd name="connsiteY1" fmla="*/ 0 h 3686175"/>
                <a:gd name="connsiteX2" fmla="*/ 1648755 w 1831950"/>
                <a:gd name="connsiteY2" fmla="*/ 0 h 3686175"/>
                <a:gd name="connsiteX3" fmla="*/ 1831950 w 1831950"/>
                <a:gd name="connsiteY3" fmla="*/ 183195 h 3686175"/>
                <a:gd name="connsiteX4" fmla="*/ 1831950 w 1831950"/>
                <a:gd name="connsiteY4" fmla="*/ 3502980 h 3686175"/>
                <a:gd name="connsiteX5" fmla="*/ 1648755 w 1831950"/>
                <a:gd name="connsiteY5" fmla="*/ 3686175 h 3686175"/>
                <a:gd name="connsiteX6" fmla="*/ 183195 w 1831950"/>
                <a:gd name="connsiteY6" fmla="*/ 3686175 h 3686175"/>
                <a:gd name="connsiteX7" fmla="*/ 0 w 1831950"/>
                <a:gd name="connsiteY7" fmla="*/ 3502980 h 3686175"/>
                <a:gd name="connsiteX8" fmla="*/ 0 w 1831950"/>
                <a:gd name="connsiteY8" fmla="*/ 183195 h 3686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31950" h="3686175">
                  <a:moveTo>
                    <a:pt x="0" y="183195"/>
                  </a:moveTo>
                  <a:cubicBezTo>
                    <a:pt x="0" y="82019"/>
                    <a:pt x="82019" y="0"/>
                    <a:pt x="183195" y="0"/>
                  </a:cubicBezTo>
                  <a:lnTo>
                    <a:pt x="1648755" y="0"/>
                  </a:lnTo>
                  <a:cubicBezTo>
                    <a:pt x="1749931" y="0"/>
                    <a:pt x="1831950" y="82019"/>
                    <a:pt x="1831950" y="183195"/>
                  </a:cubicBezTo>
                  <a:lnTo>
                    <a:pt x="1831950" y="3502980"/>
                  </a:lnTo>
                  <a:cubicBezTo>
                    <a:pt x="1831950" y="3604156"/>
                    <a:pt x="1749931" y="3686175"/>
                    <a:pt x="1648755" y="3686175"/>
                  </a:cubicBezTo>
                  <a:lnTo>
                    <a:pt x="183195" y="3686175"/>
                  </a:lnTo>
                  <a:cubicBezTo>
                    <a:pt x="82019" y="3686175"/>
                    <a:pt x="0" y="3604156"/>
                    <a:pt x="0" y="3502980"/>
                  </a:cubicBezTo>
                  <a:lnTo>
                    <a:pt x="0" y="183195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568" tIns="1574038" rIns="99568" bIns="83680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>
                  <a:solidFill>
                    <a:schemeClr val="accent6">
                      <a:lumMod val="50000"/>
                    </a:schemeClr>
                  </a:solidFill>
                  <a:latin typeface="DejaVu Sans Light" panose="020B0203030804020204" pitchFamily="34" charset="0"/>
                  <a:ea typeface="DejaVu Sans Light" panose="020B0203030804020204" pitchFamily="34" charset="0"/>
                  <a:cs typeface="DejaVu Sans Light" panose="020B0203030804020204" pitchFamily="34" charset="0"/>
                </a:rPr>
                <a:t>Using waste to produce alternative fuels</a:t>
              </a:r>
              <a:endParaRPr lang="ru-RU" sz="1400" b="1" kern="1200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endParaRPr>
            </a:p>
          </p:txBody>
        </p:sp>
        <p:sp>
          <p:nvSpPr>
            <p:cNvPr id="24" name="Овал 23"/>
            <p:cNvSpPr/>
            <p:nvPr/>
          </p:nvSpPr>
          <p:spPr>
            <a:xfrm>
              <a:off x="4810259" y="2621469"/>
              <a:ext cx="1227496" cy="1227496"/>
            </a:xfrm>
            <a:prstGeom prst="ellipse">
              <a:avLst/>
            </a:prstGeom>
            <a:blipFill dpi="0" rotWithShape="1">
              <a:blip r:embed="rId3"/>
              <a:srcRect/>
              <a:stretch>
                <a:fillRect l="-4000" r="-4000" b="-14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2" name="Группа 31"/>
          <p:cNvGrpSpPr/>
          <p:nvPr/>
        </p:nvGrpSpPr>
        <p:grpSpPr>
          <a:xfrm>
            <a:off x="6394941" y="2400299"/>
            <a:ext cx="1831950" cy="3686175"/>
            <a:chOff x="6394941" y="2400299"/>
            <a:chExt cx="1831950" cy="3686175"/>
          </a:xfrm>
        </p:grpSpPr>
        <p:sp>
          <p:nvSpPr>
            <p:cNvPr id="25" name="Полилиния 24"/>
            <p:cNvSpPr/>
            <p:nvPr/>
          </p:nvSpPr>
          <p:spPr>
            <a:xfrm>
              <a:off x="6394941" y="2400299"/>
              <a:ext cx="1831950" cy="3686175"/>
            </a:xfrm>
            <a:custGeom>
              <a:avLst/>
              <a:gdLst>
                <a:gd name="connsiteX0" fmla="*/ 0 w 1831950"/>
                <a:gd name="connsiteY0" fmla="*/ 183195 h 3686175"/>
                <a:gd name="connsiteX1" fmla="*/ 183195 w 1831950"/>
                <a:gd name="connsiteY1" fmla="*/ 0 h 3686175"/>
                <a:gd name="connsiteX2" fmla="*/ 1648755 w 1831950"/>
                <a:gd name="connsiteY2" fmla="*/ 0 h 3686175"/>
                <a:gd name="connsiteX3" fmla="*/ 1831950 w 1831950"/>
                <a:gd name="connsiteY3" fmla="*/ 183195 h 3686175"/>
                <a:gd name="connsiteX4" fmla="*/ 1831950 w 1831950"/>
                <a:gd name="connsiteY4" fmla="*/ 3502980 h 3686175"/>
                <a:gd name="connsiteX5" fmla="*/ 1648755 w 1831950"/>
                <a:gd name="connsiteY5" fmla="*/ 3686175 h 3686175"/>
                <a:gd name="connsiteX6" fmla="*/ 183195 w 1831950"/>
                <a:gd name="connsiteY6" fmla="*/ 3686175 h 3686175"/>
                <a:gd name="connsiteX7" fmla="*/ 0 w 1831950"/>
                <a:gd name="connsiteY7" fmla="*/ 3502980 h 3686175"/>
                <a:gd name="connsiteX8" fmla="*/ 0 w 1831950"/>
                <a:gd name="connsiteY8" fmla="*/ 183195 h 3686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31950" h="3686175">
                  <a:moveTo>
                    <a:pt x="0" y="183195"/>
                  </a:moveTo>
                  <a:cubicBezTo>
                    <a:pt x="0" y="82019"/>
                    <a:pt x="82019" y="0"/>
                    <a:pt x="183195" y="0"/>
                  </a:cubicBezTo>
                  <a:lnTo>
                    <a:pt x="1648755" y="0"/>
                  </a:lnTo>
                  <a:cubicBezTo>
                    <a:pt x="1749931" y="0"/>
                    <a:pt x="1831950" y="82019"/>
                    <a:pt x="1831950" y="183195"/>
                  </a:cubicBezTo>
                  <a:lnTo>
                    <a:pt x="1831950" y="3502980"/>
                  </a:lnTo>
                  <a:cubicBezTo>
                    <a:pt x="1831950" y="3604156"/>
                    <a:pt x="1749931" y="3686175"/>
                    <a:pt x="1648755" y="3686175"/>
                  </a:cubicBezTo>
                  <a:lnTo>
                    <a:pt x="183195" y="3686175"/>
                  </a:lnTo>
                  <a:cubicBezTo>
                    <a:pt x="82019" y="3686175"/>
                    <a:pt x="0" y="3604156"/>
                    <a:pt x="0" y="3502980"/>
                  </a:cubicBezTo>
                  <a:lnTo>
                    <a:pt x="0" y="183195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568" tIns="1574038" rIns="99568" bIns="836803" numCol="1" spcCol="1270" anchor="ctr" anchorCtr="0">
              <a:noAutofit/>
            </a:bodyPr>
            <a:lstStyle/>
            <a:p>
              <a:pPr lvl="0" algn="ctr" defTabSz="622300"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 smtClean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endParaRPr>
            </a:p>
            <a:p>
              <a:pPr lvl="0" algn="ctr" defTabSz="622300"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>
                  <a:solidFill>
                    <a:schemeClr val="accent6">
                      <a:lumMod val="50000"/>
                    </a:schemeClr>
                  </a:solidFill>
                  <a:latin typeface="DejaVu Sans Light" panose="020B0203030804020204" pitchFamily="34" charset="0"/>
                  <a:ea typeface="DejaVu Sans Light" panose="020B0203030804020204" pitchFamily="34" charset="0"/>
                  <a:cs typeface="DejaVu Sans Light" panose="020B0203030804020204" pitchFamily="34" charset="0"/>
                </a:rPr>
                <a:t>Using of precipitation of treatment facilities and other waste to produce artificial soil</a:t>
              </a:r>
              <a:endParaRPr lang="ru-RU" sz="1400" b="1" kern="1200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endParaRPr>
            </a:p>
          </p:txBody>
        </p:sp>
        <p:sp>
          <p:nvSpPr>
            <p:cNvPr id="26" name="Овал 25"/>
            <p:cNvSpPr/>
            <p:nvPr/>
          </p:nvSpPr>
          <p:spPr>
            <a:xfrm>
              <a:off x="6697169" y="2621469"/>
              <a:ext cx="1227496" cy="1227496"/>
            </a:xfrm>
            <a:prstGeom prst="ellipse">
              <a:avLst/>
            </a:prstGeom>
            <a:blipFill rotWithShape="1">
              <a:blip r:embed="rId4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3" name="Группа 32"/>
          <p:cNvGrpSpPr/>
          <p:nvPr/>
        </p:nvGrpSpPr>
        <p:grpSpPr>
          <a:xfrm>
            <a:off x="8281851" y="2400299"/>
            <a:ext cx="1831950" cy="3686175"/>
            <a:chOff x="8281851" y="2400299"/>
            <a:chExt cx="1831950" cy="3686175"/>
          </a:xfrm>
        </p:grpSpPr>
        <p:sp>
          <p:nvSpPr>
            <p:cNvPr id="27" name="Полилиния 26"/>
            <p:cNvSpPr/>
            <p:nvPr/>
          </p:nvSpPr>
          <p:spPr>
            <a:xfrm>
              <a:off x="8281851" y="2400299"/>
              <a:ext cx="1831950" cy="3686175"/>
            </a:xfrm>
            <a:custGeom>
              <a:avLst/>
              <a:gdLst>
                <a:gd name="connsiteX0" fmla="*/ 0 w 1831950"/>
                <a:gd name="connsiteY0" fmla="*/ 183195 h 3686175"/>
                <a:gd name="connsiteX1" fmla="*/ 183195 w 1831950"/>
                <a:gd name="connsiteY1" fmla="*/ 0 h 3686175"/>
                <a:gd name="connsiteX2" fmla="*/ 1648755 w 1831950"/>
                <a:gd name="connsiteY2" fmla="*/ 0 h 3686175"/>
                <a:gd name="connsiteX3" fmla="*/ 1831950 w 1831950"/>
                <a:gd name="connsiteY3" fmla="*/ 183195 h 3686175"/>
                <a:gd name="connsiteX4" fmla="*/ 1831950 w 1831950"/>
                <a:gd name="connsiteY4" fmla="*/ 3502980 h 3686175"/>
                <a:gd name="connsiteX5" fmla="*/ 1648755 w 1831950"/>
                <a:gd name="connsiteY5" fmla="*/ 3686175 h 3686175"/>
                <a:gd name="connsiteX6" fmla="*/ 183195 w 1831950"/>
                <a:gd name="connsiteY6" fmla="*/ 3686175 h 3686175"/>
                <a:gd name="connsiteX7" fmla="*/ 0 w 1831950"/>
                <a:gd name="connsiteY7" fmla="*/ 3502980 h 3686175"/>
                <a:gd name="connsiteX8" fmla="*/ 0 w 1831950"/>
                <a:gd name="connsiteY8" fmla="*/ 183195 h 3686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31950" h="3686175">
                  <a:moveTo>
                    <a:pt x="0" y="183195"/>
                  </a:moveTo>
                  <a:cubicBezTo>
                    <a:pt x="0" y="82019"/>
                    <a:pt x="82019" y="0"/>
                    <a:pt x="183195" y="0"/>
                  </a:cubicBezTo>
                  <a:lnTo>
                    <a:pt x="1648755" y="0"/>
                  </a:lnTo>
                  <a:cubicBezTo>
                    <a:pt x="1749931" y="0"/>
                    <a:pt x="1831950" y="82019"/>
                    <a:pt x="1831950" y="183195"/>
                  </a:cubicBezTo>
                  <a:lnTo>
                    <a:pt x="1831950" y="3502980"/>
                  </a:lnTo>
                  <a:cubicBezTo>
                    <a:pt x="1831950" y="3604156"/>
                    <a:pt x="1749931" y="3686175"/>
                    <a:pt x="1648755" y="3686175"/>
                  </a:cubicBezTo>
                  <a:lnTo>
                    <a:pt x="183195" y="3686175"/>
                  </a:lnTo>
                  <a:cubicBezTo>
                    <a:pt x="82019" y="3686175"/>
                    <a:pt x="0" y="3604156"/>
                    <a:pt x="0" y="3502980"/>
                  </a:cubicBezTo>
                  <a:lnTo>
                    <a:pt x="0" y="183195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568" tIns="1574038" rIns="99568" bIns="83680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 smtClean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>
                  <a:solidFill>
                    <a:schemeClr val="accent6">
                      <a:lumMod val="50000"/>
                    </a:schemeClr>
                  </a:solidFill>
                  <a:latin typeface="DejaVu Sans Light" panose="020B0203030804020204" pitchFamily="34" charset="0"/>
                  <a:ea typeface="DejaVu Sans Light" panose="020B0203030804020204" pitchFamily="34" charset="0"/>
                  <a:cs typeface="DejaVu Sans Light" panose="020B0203030804020204" pitchFamily="34" charset="0"/>
                </a:rPr>
                <a:t>New recycling technology using electromagnetic devices of fluidized bed</a:t>
              </a:r>
              <a:endParaRPr lang="ru-RU" sz="1400" b="1" kern="1200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endParaRPr>
            </a:p>
          </p:txBody>
        </p:sp>
        <p:sp>
          <p:nvSpPr>
            <p:cNvPr id="28" name="Овал 27"/>
            <p:cNvSpPr/>
            <p:nvPr/>
          </p:nvSpPr>
          <p:spPr>
            <a:xfrm>
              <a:off x="8584078" y="2621469"/>
              <a:ext cx="1227496" cy="1227496"/>
            </a:xfrm>
            <a:prstGeom prst="ellipse">
              <a:avLst/>
            </a:prstGeom>
            <a:blipFill dpi="0" rotWithShape="1">
              <a:blip r:embed="rId5"/>
              <a:srcRect/>
              <a:stretch>
                <a:fillRect l="-10000" r="-10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1" name="Группа 10"/>
          <p:cNvGrpSpPr/>
          <p:nvPr/>
        </p:nvGrpSpPr>
        <p:grpSpPr>
          <a:xfrm>
            <a:off x="2621122" y="2400299"/>
            <a:ext cx="1831950" cy="3686175"/>
            <a:chOff x="2676082" y="2400299"/>
            <a:chExt cx="1831950" cy="3686175"/>
          </a:xfrm>
        </p:grpSpPr>
        <p:sp>
          <p:nvSpPr>
            <p:cNvPr id="21" name="Полилиния 20"/>
            <p:cNvSpPr/>
            <p:nvPr/>
          </p:nvSpPr>
          <p:spPr>
            <a:xfrm>
              <a:off x="2676082" y="2400299"/>
              <a:ext cx="1831950" cy="3686175"/>
            </a:xfrm>
            <a:custGeom>
              <a:avLst/>
              <a:gdLst>
                <a:gd name="connsiteX0" fmla="*/ 0 w 1831950"/>
                <a:gd name="connsiteY0" fmla="*/ 183195 h 3686175"/>
                <a:gd name="connsiteX1" fmla="*/ 183195 w 1831950"/>
                <a:gd name="connsiteY1" fmla="*/ 0 h 3686175"/>
                <a:gd name="connsiteX2" fmla="*/ 1648755 w 1831950"/>
                <a:gd name="connsiteY2" fmla="*/ 0 h 3686175"/>
                <a:gd name="connsiteX3" fmla="*/ 1831950 w 1831950"/>
                <a:gd name="connsiteY3" fmla="*/ 183195 h 3686175"/>
                <a:gd name="connsiteX4" fmla="*/ 1831950 w 1831950"/>
                <a:gd name="connsiteY4" fmla="*/ 3502980 h 3686175"/>
                <a:gd name="connsiteX5" fmla="*/ 1648755 w 1831950"/>
                <a:gd name="connsiteY5" fmla="*/ 3686175 h 3686175"/>
                <a:gd name="connsiteX6" fmla="*/ 183195 w 1831950"/>
                <a:gd name="connsiteY6" fmla="*/ 3686175 h 3686175"/>
                <a:gd name="connsiteX7" fmla="*/ 0 w 1831950"/>
                <a:gd name="connsiteY7" fmla="*/ 3502980 h 3686175"/>
                <a:gd name="connsiteX8" fmla="*/ 0 w 1831950"/>
                <a:gd name="connsiteY8" fmla="*/ 183195 h 3686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31950" h="3686175">
                  <a:moveTo>
                    <a:pt x="0" y="183195"/>
                  </a:moveTo>
                  <a:cubicBezTo>
                    <a:pt x="0" y="82019"/>
                    <a:pt x="82019" y="0"/>
                    <a:pt x="183195" y="0"/>
                  </a:cubicBezTo>
                  <a:lnTo>
                    <a:pt x="1648755" y="0"/>
                  </a:lnTo>
                  <a:cubicBezTo>
                    <a:pt x="1749931" y="0"/>
                    <a:pt x="1831950" y="82019"/>
                    <a:pt x="1831950" y="183195"/>
                  </a:cubicBezTo>
                  <a:lnTo>
                    <a:pt x="1831950" y="3502980"/>
                  </a:lnTo>
                  <a:cubicBezTo>
                    <a:pt x="1831950" y="3604156"/>
                    <a:pt x="1749931" y="3686175"/>
                    <a:pt x="1648755" y="3686175"/>
                  </a:cubicBezTo>
                  <a:lnTo>
                    <a:pt x="183195" y="3686175"/>
                  </a:lnTo>
                  <a:cubicBezTo>
                    <a:pt x="82019" y="3686175"/>
                    <a:pt x="0" y="3604156"/>
                    <a:pt x="0" y="3502980"/>
                  </a:cubicBezTo>
                  <a:lnTo>
                    <a:pt x="0" y="183195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568" tIns="1574038" rIns="99568" bIns="836803" numCol="1" spcCol="1270" anchor="ctr" anchorCtr="0">
              <a:noAutofit/>
            </a:bodyPr>
            <a:lstStyle/>
            <a:p>
              <a:pPr lvl="0" algn="ctr" defTabSz="622300"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>
                  <a:solidFill>
                    <a:schemeClr val="accent6">
                      <a:lumMod val="50000"/>
                    </a:schemeClr>
                  </a:solidFill>
                  <a:latin typeface="DejaVu Sans Light" panose="020B0203030804020204" pitchFamily="34" charset="0"/>
                  <a:ea typeface="DejaVu Sans Light" panose="020B0203030804020204" pitchFamily="34" charset="0"/>
                  <a:cs typeface="DejaVu Sans Light" panose="020B0203030804020204" pitchFamily="34" charset="0"/>
                </a:rPr>
                <a:t>Using waste to produce additives </a:t>
              </a:r>
              <a:r>
                <a:rPr lang="en-US" sz="1400" b="1" dirty="0" smtClean="0">
                  <a:solidFill>
                    <a:schemeClr val="accent6">
                      <a:lumMod val="50000"/>
                    </a:schemeClr>
                  </a:solidFill>
                  <a:latin typeface="DejaVu Sans Light" panose="020B0203030804020204" pitchFamily="34" charset="0"/>
                  <a:ea typeface="DejaVu Sans Light" panose="020B0203030804020204" pitchFamily="34" charset="0"/>
                  <a:cs typeface="DejaVu Sans Light" panose="020B0203030804020204" pitchFamily="34" charset="0"/>
                </a:rPr>
                <a:t>for cement </a:t>
              </a:r>
              <a:r>
                <a:rPr lang="en-US" sz="1400" b="1" dirty="0">
                  <a:solidFill>
                    <a:schemeClr val="accent6">
                      <a:lumMod val="50000"/>
                    </a:schemeClr>
                  </a:solidFill>
                  <a:latin typeface="DejaVu Sans Light" panose="020B0203030804020204" pitchFamily="34" charset="0"/>
                  <a:ea typeface="DejaVu Sans Light" panose="020B0203030804020204" pitchFamily="34" charset="0"/>
                  <a:cs typeface="DejaVu Sans Light" panose="020B0203030804020204" pitchFamily="34" charset="0"/>
                </a:rPr>
                <a:t>production</a:t>
              </a:r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2676082" y="2621469"/>
              <a:ext cx="1529724" cy="1558102"/>
              <a:chOff x="8452302" y="2638576"/>
              <a:chExt cx="1661498" cy="1630406"/>
            </a:xfrm>
          </p:grpSpPr>
          <p:sp>
            <p:nvSpPr>
              <p:cNvPr id="9" name="Овал 8"/>
              <p:cNvSpPr/>
              <p:nvPr/>
            </p:nvSpPr>
            <p:spPr>
              <a:xfrm>
                <a:off x="8779500" y="2638576"/>
                <a:ext cx="1334300" cy="1197749"/>
              </a:xfrm>
              <a:prstGeom prst="ellipse">
                <a:avLst/>
              </a:prstGeom>
              <a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l="-8000" r="-8000"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" name="Полилиния 9"/>
              <p:cNvSpPr/>
              <p:nvPr/>
            </p:nvSpPr>
            <p:spPr>
              <a:xfrm>
                <a:off x="8452302" y="3512704"/>
                <a:ext cx="1661498" cy="756278"/>
              </a:xfrm>
              <a:custGeom>
                <a:avLst/>
                <a:gdLst>
                  <a:gd name="connsiteX0" fmla="*/ 0 w 1661498"/>
                  <a:gd name="connsiteY0" fmla="*/ 0 h 756278"/>
                  <a:gd name="connsiteX1" fmla="*/ 1661498 w 1661498"/>
                  <a:gd name="connsiteY1" fmla="*/ 0 h 756278"/>
                  <a:gd name="connsiteX2" fmla="*/ 1661498 w 1661498"/>
                  <a:gd name="connsiteY2" fmla="*/ 756278 h 756278"/>
                  <a:gd name="connsiteX3" fmla="*/ 0 w 1661498"/>
                  <a:gd name="connsiteY3" fmla="*/ 756278 h 756278"/>
                  <a:gd name="connsiteX4" fmla="*/ 0 w 1661498"/>
                  <a:gd name="connsiteY4" fmla="*/ 0 h 756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1498" h="756278">
                    <a:moveTo>
                      <a:pt x="0" y="0"/>
                    </a:moveTo>
                    <a:lnTo>
                      <a:pt x="1661498" y="0"/>
                    </a:lnTo>
                    <a:lnTo>
                      <a:pt x="1661498" y="756278"/>
                    </a:lnTo>
                    <a:lnTo>
                      <a:pt x="0" y="75627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sp3d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b" anchorCtr="0">
                <a:noAutofit/>
              </a:bodyPr>
              <a:lstStyle/>
              <a:p>
                <a:pPr lvl="0" algn="ctr" defTabSz="2089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4700" kern="12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03284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8409" y="21737"/>
            <a:ext cx="9200033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RightFacing" fov="6300000">
                <a:rot lat="387640" lon="19767110" rev="600000"/>
              </a:camera>
              <a:lightRig rig="threePt" dir="t"/>
            </a:scene3d>
          </a:bodyPr>
          <a:lstStyle/>
          <a:p>
            <a:r>
              <a:rPr lang="en-US" sz="4800" b="1" spc="-300" dirty="0" smtClean="0">
                <a:ln w="0"/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Complex</a:t>
            </a:r>
          </a:p>
          <a:p>
            <a:r>
              <a:rPr lang="en-US" sz="4800" b="1" spc="-300" dirty="0" smtClean="0">
                <a:ln w="0"/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environmental </a:t>
            </a:r>
            <a:r>
              <a:rPr lang="en-US" sz="4800" b="1" spc="-300" dirty="0">
                <a:ln w="0"/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support </a:t>
            </a:r>
            <a:endParaRPr lang="ru-RU" sz="4800" b="1" dirty="0" smtClean="0">
              <a:ln w="0"/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2" descr="http://www.eko-track.com/bitrix/templates/ecotrak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648" y="5452096"/>
            <a:ext cx="2191352" cy="164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09751" y="2170586"/>
            <a:ext cx="9086850" cy="4449290"/>
          </a:xfrm>
          <a:prstGeom prst="rect">
            <a:avLst/>
          </a:prstGeom>
          <a:noFill/>
          <a:effectLst>
            <a:softEdge rad="190500"/>
          </a:effectLst>
        </p:spPr>
      </p:sp>
      <p:sp>
        <p:nvSpPr>
          <p:cNvPr id="8" name="Овал 7"/>
          <p:cNvSpPr/>
          <p:nvPr/>
        </p:nvSpPr>
        <p:spPr>
          <a:xfrm>
            <a:off x="3398139" y="2199257"/>
            <a:ext cx="635245" cy="635245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alpha val="5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9" name="Полилиния 8"/>
          <p:cNvSpPr/>
          <p:nvPr/>
        </p:nvSpPr>
        <p:spPr>
          <a:xfrm>
            <a:off x="3743322" y="2171872"/>
            <a:ext cx="5219707" cy="635245"/>
          </a:xfrm>
          <a:custGeom>
            <a:avLst/>
            <a:gdLst>
              <a:gd name="connsiteX0" fmla="*/ 0 w 5219707"/>
              <a:gd name="connsiteY0" fmla="*/ 0 h 635245"/>
              <a:gd name="connsiteX1" fmla="*/ 5219707 w 5219707"/>
              <a:gd name="connsiteY1" fmla="*/ 0 h 635245"/>
              <a:gd name="connsiteX2" fmla="*/ 5219707 w 5219707"/>
              <a:gd name="connsiteY2" fmla="*/ 635245 h 635245"/>
              <a:gd name="connsiteX3" fmla="*/ 0 w 5219707"/>
              <a:gd name="connsiteY3" fmla="*/ 635245 h 635245"/>
              <a:gd name="connsiteX4" fmla="*/ 0 w 5219707"/>
              <a:gd name="connsiteY4" fmla="*/ 0 h 635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9707" h="635245">
                <a:moveTo>
                  <a:pt x="0" y="0"/>
                </a:moveTo>
                <a:lnTo>
                  <a:pt x="5219707" y="0"/>
                </a:lnTo>
                <a:lnTo>
                  <a:pt x="5219707" y="635245"/>
                </a:lnTo>
                <a:lnTo>
                  <a:pt x="0" y="6352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7780" rIns="0" bIns="17780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Waste disposal </a:t>
            </a:r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(1-4 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classes of </a:t>
            </a:r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danger)</a:t>
            </a:r>
            <a:endParaRPr lang="ru-RU" sz="1400" b="1" kern="1200" dirty="0">
              <a:solidFill>
                <a:schemeClr val="accent6">
                  <a:lumMod val="50000"/>
                </a:schemeClr>
              </a:solidFill>
              <a:latin typeface="DejaVu Sans Light" panose="020B0203030804020204" pitchFamily="34" charset="0"/>
              <a:ea typeface="DejaVu Sans Light" panose="020B0203030804020204" pitchFamily="34" charset="0"/>
              <a:cs typeface="DejaVu Sans Light" panose="020B020303080402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398139" y="2807117"/>
            <a:ext cx="635245" cy="635245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alpha val="5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1" name="Полилиния 10"/>
          <p:cNvSpPr/>
          <p:nvPr/>
        </p:nvSpPr>
        <p:spPr>
          <a:xfrm>
            <a:off x="3733798" y="2807117"/>
            <a:ext cx="5238755" cy="635245"/>
          </a:xfrm>
          <a:custGeom>
            <a:avLst/>
            <a:gdLst>
              <a:gd name="connsiteX0" fmla="*/ 0 w 5238755"/>
              <a:gd name="connsiteY0" fmla="*/ 0 h 635245"/>
              <a:gd name="connsiteX1" fmla="*/ 5238755 w 5238755"/>
              <a:gd name="connsiteY1" fmla="*/ 0 h 635245"/>
              <a:gd name="connsiteX2" fmla="*/ 5238755 w 5238755"/>
              <a:gd name="connsiteY2" fmla="*/ 635245 h 635245"/>
              <a:gd name="connsiteX3" fmla="*/ 0 w 5238755"/>
              <a:gd name="connsiteY3" fmla="*/ 635245 h 635245"/>
              <a:gd name="connsiteX4" fmla="*/ 0 w 5238755"/>
              <a:gd name="connsiteY4" fmla="*/ 0 h 635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8755" h="635245">
                <a:moveTo>
                  <a:pt x="0" y="0"/>
                </a:moveTo>
                <a:lnTo>
                  <a:pt x="5238755" y="0"/>
                </a:lnTo>
                <a:lnTo>
                  <a:pt x="5238755" y="635245"/>
                </a:lnTo>
                <a:lnTo>
                  <a:pt x="0" y="6352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7780" rIns="0" bIns="17780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Recycling of illiquid products</a:t>
            </a:r>
            <a:endParaRPr lang="ru-RU" sz="1400" b="1" kern="1200" dirty="0">
              <a:solidFill>
                <a:schemeClr val="accent6">
                  <a:lumMod val="50000"/>
                </a:schemeClr>
              </a:solidFill>
              <a:latin typeface="DejaVu Sans Light" panose="020B0203030804020204" pitchFamily="34" charset="0"/>
              <a:ea typeface="DejaVu Sans Light" panose="020B0203030804020204" pitchFamily="34" charset="0"/>
              <a:cs typeface="DejaVu Sans Light" panose="020B0203030804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398139" y="3442362"/>
            <a:ext cx="635245" cy="635245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alpha val="5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3" name="Полилиния 12"/>
          <p:cNvSpPr/>
          <p:nvPr/>
        </p:nvSpPr>
        <p:spPr>
          <a:xfrm>
            <a:off x="3724274" y="3442362"/>
            <a:ext cx="5257802" cy="635245"/>
          </a:xfrm>
          <a:custGeom>
            <a:avLst/>
            <a:gdLst>
              <a:gd name="connsiteX0" fmla="*/ 0 w 5257802"/>
              <a:gd name="connsiteY0" fmla="*/ 0 h 635245"/>
              <a:gd name="connsiteX1" fmla="*/ 5257802 w 5257802"/>
              <a:gd name="connsiteY1" fmla="*/ 0 h 635245"/>
              <a:gd name="connsiteX2" fmla="*/ 5257802 w 5257802"/>
              <a:gd name="connsiteY2" fmla="*/ 635245 h 635245"/>
              <a:gd name="connsiteX3" fmla="*/ 0 w 5257802"/>
              <a:gd name="connsiteY3" fmla="*/ 635245 h 635245"/>
              <a:gd name="connsiteX4" fmla="*/ 0 w 5257802"/>
              <a:gd name="connsiteY4" fmla="*/ 0 h 635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7802" h="635245">
                <a:moveTo>
                  <a:pt x="0" y="0"/>
                </a:moveTo>
                <a:lnTo>
                  <a:pt x="5257802" y="0"/>
                </a:lnTo>
                <a:lnTo>
                  <a:pt x="5257802" y="635245"/>
                </a:lnTo>
                <a:lnTo>
                  <a:pt x="0" y="6352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7780" rIns="0" bIns="17780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Removal and disposal of liquid waste</a:t>
            </a:r>
            <a:endParaRPr lang="ru-RU" sz="1400" b="1" kern="1200" dirty="0">
              <a:solidFill>
                <a:schemeClr val="accent6">
                  <a:lumMod val="50000"/>
                </a:schemeClr>
              </a:solidFill>
              <a:latin typeface="DejaVu Sans Light" panose="020B0203030804020204" pitchFamily="34" charset="0"/>
              <a:ea typeface="DejaVu Sans Light" panose="020B0203030804020204" pitchFamily="34" charset="0"/>
              <a:cs typeface="DejaVu Sans Light" panose="020B020303080402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398139" y="4077608"/>
            <a:ext cx="635245" cy="635245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alpha val="5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5" name="Полилиния 14"/>
          <p:cNvSpPr/>
          <p:nvPr/>
        </p:nvSpPr>
        <p:spPr>
          <a:xfrm>
            <a:off x="3752846" y="4077608"/>
            <a:ext cx="5200659" cy="635245"/>
          </a:xfrm>
          <a:custGeom>
            <a:avLst/>
            <a:gdLst>
              <a:gd name="connsiteX0" fmla="*/ 0 w 5200659"/>
              <a:gd name="connsiteY0" fmla="*/ 0 h 635245"/>
              <a:gd name="connsiteX1" fmla="*/ 5200659 w 5200659"/>
              <a:gd name="connsiteY1" fmla="*/ 0 h 635245"/>
              <a:gd name="connsiteX2" fmla="*/ 5200659 w 5200659"/>
              <a:gd name="connsiteY2" fmla="*/ 635245 h 635245"/>
              <a:gd name="connsiteX3" fmla="*/ 0 w 5200659"/>
              <a:gd name="connsiteY3" fmla="*/ 635245 h 635245"/>
              <a:gd name="connsiteX4" fmla="*/ 0 w 5200659"/>
              <a:gd name="connsiteY4" fmla="*/ 0 h 635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0659" h="635245">
                <a:moveTo>
                  <a:pt x="0" y="0"/>
                </a:moveTo>
                <a:lnTo>
                  <a:pt x="5200659" y="0"/>
                </a:lnTo>
                <a:lnTo>
                  <a:pt x="5200659" y="635245"/>
                </a:lnTo>
                <a:lnTo>
                  <a:pt x="0" y="6352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7780" rIns="0" bIns="17780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Disposal of household waste</a:t>
            </a:r>
            <a:endParaRPr lang="ru-RU" sz="1400" b="1" kern="1200" dirty="0">
              <a:solidFill>
                <a:schemeClr val="accent6">
                  <a:lumMod val="50000"/>
                </a:schemeClr>
              </a:solidFill>
              <a:latin typeface="DejaVu Sans Light" panose="020B0203030804020204" pitchFamily="34" charset="0"/>
              <a:ea typeface="DejaVu Sans Light" panose="020B0203030804020204" pitchFamily="34" charset="0"/>
              <a:cs typeface="DejaVu Sans Light" panose="020B0203030804020204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398139" y="4712853"/>
            <a:ext cx="635245" cy="635245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alpha val="5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7" name="Полилиния 16"/>
          <p:cNvSpPr/>
          <p:nvPr/>
        </p:nvSpPr>
        <p:spPr>
          <a:xfrm>
            <a:off x="3705226" y="4712853"/>
            <a:ext cx="5295898" cy="635245"/>
          </a:xfrm>
          <a:custGeom>
            <a:avLst/>
            <a:gdLst>
              <a:gd name="connsiteX0" fmla="*/ 0 w 5295898"/>
              <a:gd name="connsiteY0" fmla="*/ 0 h 635245"/>
              <a:gd name="connsiteX1" fmla="*/ 5295898 w 5295898"/>
              <a:gd name="connsiteY1" fmla="*/ 0 h 635245"/>
              <a:gd name="connsiteX2" fmla="*/ 5295898 w 5295898"/>
              <a:gd name="connsiteY2" fmla="*/ 635245 h 635245"/>
              <a:gd name="connsiteX3" fmla="*/ 0 w 5295898"/>
              <a:gd name="connsiteY3" fmla="*/ 635245 h 635245"/>
              <a:gd name="connsiteX4" fmla="*/ 0 w 5295898"/>
              <a:gd name="connsiteY4" fmla="*/ 0 h 635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5898" h="635245">
                <a:moveTo>
                  <a:pt x="0" y="0"/>
                </a:moveTo>
                <a:lnTo>
                  <a:pt x="5295898" y="0"/>
                </a:lnTo>
                <a:lnTo>
                  <a:pt x="5295898" y="635245"/>
                </a:lnTo>
                <a:lnTo>
                  <a:pt x="0" y="6352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5240" rIns="0" bIns="15240" numCol="1" spcCol="1270" anchor="ctr" anchorCtr="0">
            <a:noAutofit/>
          </a:bodyPr>
          <a:lstStyle/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Development of new technologies for the production of products from waste and methods of recovery of valuable components from waste</a:t>
            </a:r>
            <a:endParaRPr lang="ru-RU" sz="1600" b="1" kern="1200" dirty="0">
              <a:solidFill>
                <a:schemeClr val="accent6">
                  <a:lumMod val="50000"/>
                </a:schemeClr>
              </a:solidFill>
              <a:latin typeface="DejaVu Sans Light" panose="020B0203030804020204" pitchFamily="34" charset="0"/>
              <a:ea typeface="DejaVu Sans Light" panose="020B0203030804020204" pitchFamily="34" charset="0"/>
              <a:cs typeface="DejaVu Sans Light" panose="020B0203030804020204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398139" y="5348099"/>
            <a:ext cx="635245" cy="635245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alpha val="5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9" name="Полилиния 18"/>
          <p:cNvSpPr/>
          <p:nvPr/>
        </p:nvSpPr>
        <p:spPr>
          <a:xfrm>
            <a:off x="3752846" y="5348099"/>
            <a:ext cx="5200659" cy="635245"/>
          </a:xfrm>
          <a:custGeom>
            <a:avLst/>
            <a:gdLst>
              <a:gd name="connsiteX0" fmla="*/ 0 w 5200659"/>
              <a:gd name="connsiteY0" fmla="*/ 0 h 635245"/>
              <a:gd name="connsiteX1" fmla="*/ 5200659 w 5200659"/>
              <a:gd name="connsiteY1" fmla="*/ 0 h 635245"/>
              <a:gd name="connsiteX2" fmla="*/ 5200659 w 5200659"/>
              <a:gd name="connsiteY2" fmla="*/ 635245 h 635245"/>
              <a:gd name="connsiteX3" fmla="*/ 0 w 5200659"/>
              <a:gd name="connsiteY3" fmla="*/ 635245 h 635245"/>
              <a:gd name="connsiteX4" fmla="*/ 0 w 5200659"/>
              <a:gd name="connsiteY4" fmla="*/ 0 h 635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0659" h="635245">
                <a:moveTo>
                  <a:pt x="0" y="0"/>
                </a:moveTo>
                <a:lnTo>
                  <a:pt x="5200659" y="0"/>
                </a:lnTo>
                <a:lnTo>
                  <a:pt x="5200659" y="635245"/>
                </a:lnTo>
                <a:lnTo>
                  <a:pt x="0" y="6352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7780" rIns="0" bIns="17780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Removal and disposal of soil, contaminated with hazardous substances</a:t>
            </a:r>
            <a:endParaRPr lang="ru-RU" sz="1400" b="1" kern="1200" dirty="0">
              <a:solidFill>
                <a:schemeClr val="accent6">
                  <a:lumMod val="50000"/>
                </a:schemeClr>
              </a:solidFill>
              <a:latin typeface="DejaVu Sans Light" panose="020B0203030804020204" pitchFamily="34" charset="0"/>
              <a:ea typeface="DejaVu Sans Light" panose="020B0203030804020204" pitchFamily="34" charset="0"/>
              <a:cs typeface="DejaVu Sans Light" panose="020B0203030804020204" pitchFamily="34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398139" y="5983344"/>
            <a:ext cx="635245" cy="635245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alpha val="5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21" name="Полилиния 20"/>
          <p:cNvSpPr/>
          <p:nvPr/>
        </p:nvSpPr>
        <p:spPr>
          <a:xfrm>
            <a:off x="3733798" y="5983344"/>
            <a:ext cx="5238755" cy="635245"/>
          </a:xfrm>
          <a:custGeom>
            <a:avLst/>
            <a:gdLst>
              <a:gd name="connsiteX0" fmla="*/ 0 w 5238755"/>
              <a:gd name="connsiteY0" fmla="*/ 0 h 635245"/>
              <a:gd name="connsiteX1" fmla="*/ 5238755 w 5238755"/>
              <a:gd name="connsiteY1" fmla="*/ 0 h 635245"/>
              <a:gd name="connsiteX2" fmla="*/ 5238755 w 5238755"/>
              <a:gd name="connsiteY2" fmla="*/ 635245 h 635245"/>
              <a:gd name="connsiteX3" fmla="*/ 0 w 5238755"/>
              <a:gd name="connsiteY3" fmla="*/ 635245 h 635245"/>
              <a:gd name="connsiteX4" fmla="*/ 0 w 5238755"/>
              <a:gd name="connsiteY4" fmla="*/ 0 h 635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8755" h="635245">
                <a:moveTo>
                  <a:pt x="0" y="0"/>
                </a:moveTo>
                <a:lnTo>
                  <a:pt x="5238755" y="0"/>
                </a:lnTo>
                <a:lnTo>
                  <a:pt x="5238755" y="635245"/>
                </a:lnTo>
                <a:lnTo>
                  <a:pt x="0" y="6352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7780" rIns="0" bIns="17780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Development and approval of ecological documentation (passports of waste, materials to obtain licenses)</a:t>
            </a:r>
            <a:endParaRPr lang="ru-RU" sz="1400" b="1" kern="1200" dirty="0">
              <a:solidFill>
                <a:schemeClr val="accent6">
                  <a:lumMod val="50000"/>
                </a:schemeClr>
              </a:solidFill>
              <a:latin typeface="DejaVu Sans Light" panose="020B0203030804020204" pitchFamily="34" charset="0"/>
              <a:ea typeface="DejaVu Sans Light" panose="020B0203030804020204" pitchFamily="34" charset="0"/>
              <a:cs typeface="DejaVu Sans Light" panose="020B0203030804020204" pitchFamily="34" charset="0"/>
            </a:endParaRPr>
          </a:p>
        </p:txBody>
      </p:sp>
      <p:sp>
        <p:nvSpPr>
          <p:cNvPr id="2" name="Левая фигурная скобка 1"/>
          <p:cNvSpPr/>
          <p:nvPr/>
        </p:nvSpPr>
        <p:spPr>
          <a:xfrm>
            <a:off x="2890369" y="2170586"/>
            <a:ext cx="372595" cy="3812758"/>
          </a:xfrm>
          <a:prstGeom prst="leftBrac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 rot="16200000">
            <a:off x="1306402" y="3872509"/>
            <a:ext cx="2741456" cy="369332"/>
          </a:xfrm>
          <a:prstGeom prst="rect">
            <a:avLst/>
          </a:prstGeom>
          <a:solidFill>
            <a:schemeClr val="bg1">
              <a:alpha val="70000"/>
            </a:schemeClr>
          </a:solidFill>
          <a:effectLst>
            <a:softEdge rad="12700"/>
          </a:effec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No disposal at landfills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43136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625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animClr clrSpc="rgb" dir="cw">
                                      <p:cBhvr>
                                        <p:cTn id="7" dur="625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8" dur="625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625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625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animClr clrSpc="rgb" dir="cw">
                                      <p:cBhvr>
                                        <p:cTn id="13" dur="625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14" dur="625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625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625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animClr clrSpc="rgb" dir="cw">
                                      <p:cBhvr>
                                        <p:cTn id="19" dur="625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20" dur="625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625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625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animClr clrSpc="rgb" dir="cw">
                                      <p:cBhvr>
                                        <p:cTn id="25" dur="625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26" dur="625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625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250"/>
                            </p:stCondLst>
                            <p:childTnLst>
                              <p:par>
                                <p:cTn id="35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625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animClr clrSpc="rgb" dir="cw">
                                      <p:cBhvr>
                                        <p:cTn id="37" dur="625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8" dur="625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625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625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animClr clrSpc="rgb" dir="cw">
                                      <p:cBhvr>
                                        <p:cTn id="43" dur="625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4" dur="625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625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8279" y="183309"/>
            <a:ext cx="7075958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RightFacing" fov="6300000">
                <a:rot lat="387640" lon="19767110" rev="600000"/>
              </a:camera>
              <a:lightRig rig="threePt" dir="t"/>
            </a:scene3d>
          </a:bodyPr>
          <a:lstStyle/>
          <a:p>
            <a:r>
              <a:rPr lang="en-US" sz="4800" b="1" spc="-300" dirty="0">
                <a:ln w="0"/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P</a:t>
            </a:r>
            <a:r>
              <a:rPr lang="en-US" sz="4800" b="1" spc="-300" dirty="0" smtClean="0">
                <a:ln w="0"/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ermission </a:t>
            </a:r>
          </a:p>
          <a:p>
            <a:r>
              <a:rPr lang="en-US" sz="4800" b="1" spc="-300" dirty="0" smtClean="0">
                <a:ln w="0"/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documentation</a:t>
            </a:r>
            <a:endParaRPr lang="ru-RU" sz="4800" b="1" dirty="0" smtClean="0">
              <a:ln w="0"/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2" descr="http://www.eko-track.com/bitrix/templates/ecotrak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648" y="5452096"/>
            <a:ext cx="2191352" cy="164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/>
          <p:cNvGrpSpPr/>
          <p:nvPr/>
        </p:nvGrpSpPr>
        <p:grpSpPr>
          <a:xfrm>
            <a:off x="1743844" y="2465425"/>
            <a:ext cx="2633359" cy="2633359"/>
            <a:chOff x="1830471" y="2667555"/>
            <a:chExt cx="2633359" cy="263335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830471" y="2667555"/>
              <a:ext cx="2633359" cy="2106687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 l="20000" r="15000"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олилиния 6"/>
            <p:cNvSpPr/>
            <p:nvPr/>
          </p:nvSpPr>
          <p:spPr>
            <a:xfrm>
              <a:off x="2067473" y="4563574"/>
              <a:ext cx="2343690" cy="737340"/>
            </a:xfrm>
            <a:custGeom>
              <a:avLst/>
              <a:gdLst>
                <a:gd name="connsiteX0" fmla="*/ 0 w 2343690"/>
                <a:gd name="connsiteY0" fmla="*/ 0 h 737340"/>
                <a:gd name="connsiteX1" fmla="*/ 1367153 w 2343690"/>
                <a:gd name="connsiteY1" fmla="*/ 0 h 737340"/>
                <a:gd name="connsiteX2" fmla="*/ 1646442 w 2343690"/>
                <a:gd name="connsiteY2" fmla="*/ -78895 h 737340"/>
                <a:gd name="connsiteX3" fmla="*/ 1953075 w 2343690"/>
                <a:gd name="connsiteY3" fmla="*/ 0 h 737340"/>
                <a:gd name="connsiteX4" fmla="*/ 2343690 w 2343690"/>
                <a:gd name="connsiteY4" fmla="*/ 0 h 737340"/>
                <a:gd name="connsiteX5" fmla="*/ 2343690 w 2343690"/>
                <a:gd name="connsiteY5" fmla="*/ 122890 h 737340"/>
                <a:gd name="connsiteX6" fmla="*/ 2343690 w 2343690"/>
                <a:gd name="connsiteY6" fmla="*/ 122890 h 737340"/>
                <a:gd name="connsiteX7" fmla="*/ 2343690 w 2343690"/>
                <a:gd name="connsiteY7" fmla="*/ 307225 h 737340"/>
                <a:gd name="connsiteX8" fmla="*/ 2343690 w 2343690"/>
                <a:gd name="connsiteY8" fmla="*/ 737340 h 737340"/>
                <a:gd name="connsiteX9" fmla="*/ 1953075 w 2343690"/>
                <a:gd name="connsiteY9" fmla="*/ 737340 h 737340"/>
                <a:gd name="connsiteX10" fmla="*/ 1367153 w 2343690"/>
                <a:gd name="connsiteY10" fmla="*/ 737340 h 737340"/>
                <a:gd name="connsiteX11" fmla="*/ 1367153 w 2343690"/>
                <a:gd name="connsiteY11" fmla="*/ 737340 h 737340"/>
                <a:gd name="connsiteX12" fmla="*/ 0 w 2343690"/>
                <a:gd name="connsiteY12" fmla="*/ 737340 h 737340"/>
                <a:gd name="connsiteX13" fmla="*/ 0 w 2343690"/>
                <a:gd name="connsiteY13" fmla="*/ 307225 h 737340"/>
                <a:gd name="connsiteX14" fmla="*/ 0 w 2343690"/>
                <a:gd name="connsiteY14" fmla="*/ 122890 h 737340"/>
                <a:gd name="connsiteX15" fmla="*/ 0 w 2343690"/>
                <a:gd name="connsiteY15" fmla="*/ 122890 h 737340"/>
                <a:gd name="connsiteX16" fmla="*/ 0 w 2343690"/>
                <a:gd name="connsiteY16" fmla="*/ 0 h 737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43690" h="737340">
                  <a:moveTo>
                    <a:pt x="0" y="0"/>
                  </a:moveTo>
                  <a:lnTo>
                    <a:pt x="1367153" y="0"/>
                  </a:lnTo>
                  <a:lnTo>
                    <a:pt x="1646442" y="-78895"/>
                  </a:lnTo>
                  <a:lnTo>
                    <a:pt x="1953075" y="0"/>
                  </a:lnTo>
                  <a:lnTo>
                    <a:pt x="2343690" y="0"/>
                  </a:lnTo>
                  <a:lnTo>
                    <a:pt x="2343690" y="122890"/>
                  </a:lnTo>
                  <a:lnTo>
                    <a:pt x="2343690" y="122890"/>
                  </a:lnTo>
                  <a:lnTo>
                    <a:pt x="2343690" y="307225"/>
                  </a:lnTo>
                  <a:lnTo>
                    <a:pt x="2343690" y="737340"/>
                  </a:lnTo>
                  <a:lnTo>
                    <a:pt x="1953075" y="737340"/>
                  </a:lnTo>
                  <a:lnTo>
                    <a:pt x="1367153" y="737340"/>
                  </a:lnTo>
                  <a:lnTo>
                    <a:pt x="1367153" y="737340"/>
                  </a:lnTo>
                  <a:lnTo>
                    <a:pt x="0" y="737340"/>
                  </a:lnTo>
                  <a:lnTo>
                    <a:pt x="0" y="307225"/>
                  </a:lnTo>
                  <a:lnTo>
                    <a:pt x="0" y="122890"/>
                  </a:lnTo>
                  <a:lnTo>
                    <a:pt x="0" y="12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>
                  <a:solidFill>
                    <a:schemeClr val="accent6">
                      <a:lumMod val="50000"/>
                    </a:schemeClr>
                  </a:solidFill>
                  <a:latin typeface="DejaVu Sans Light" panose="020B0203030804020204" pitchFamily="34" charset="0"/>
                  <a:ea typeface="DejaVu Sans Light" panose="020B0203030804020204" pitchFamily="34" charset="0"/>
                  <a:cs typeface="DejaVu Sans Light" panose="020B0203030804020204" pitchFamily="34" charset="0"/>
                </a:rPr>
                <a:t>License</a:t>
              </a:r>
              <a:endParaRPr lang="ru-RU" sz="3100" b="1" kern="1200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640539" y="2465425"/>
            <a:ext cx="2633359" cy="2633359"/>
            <a:chOff x="4727166" y="2667555"/>
            <a:chExt cx="2633359" cy="2633359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727166" y="2667555"/>
              <a:ext cx="2633359" cy="2106687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 l="20000" r="20000"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олилиния 8"/>
            <p:cNvSpPr/>
            <p:nvPr/>
          </p:nvSpPr>
          <p:spPr>
            <a:xfrm>
              <a:off x="4964169" y="4563574"/>
              <a:ext cx="2343690" cy="737340"/>
            </a:xfrm>
            <a:custGeom>
              <a:avLst/>
              <a:gdLst>
                <a:gd name="connsiteX0" fmla="*/ 0 w 2343690"/>
                <a:gd name="connsiteY0" fmla="*/ 0 h 737340"/>
                <a:gd name="connsiteX1" fmla="*/ 1367153 w 2343690"/>
                <a:gd name="connsiteY1" fmla="*/ 0 h 737340"/>
                <a:gd name="connsiteX2" fmla="*/ 1646442 w 2343690"/>
                <a:gd name="connsiteY2" fmla="*/ -78895 h 737340"/>
                <a:gd name="connsiteX3" fmla="*/ 1953075 w 2343690"/>
                <a:gd name="connsiteY3" fmla="*/ 0 h 737340"/>
                <a:gd name="connsiteX4" fmla="*/ 2343690 w 2343690"/>
                <a:gd name="connsiteY4" fmla="*/ 0 h 737340"/>
                <a:gd name="connsiteX5" fmla="*/ 2343690 w 2343690"/>
                <a:gd name="connsiteY5" fmla="*/ 122890 h 737340"/>
                <a:gd name="connsiteX6" fmla="*/ 2343690 w 2343690"/>
                <a:gd name="connsiteY6" fmla="*/ 122890 h 737340"/>
                <a:gd name="connsiteX7" fmla="*/ 2343690 w 2343690"/>
                <a:gd name="connsiteY7" fmla="*/ 307225 h 737340"/>
                <a:gd name="connsiteX8" fmla="*/ 2343690 w 2343690"/>
                <a:gd name="connsiteY8" fmla="*/ 737340 h 737340"/>
                <a:gd name="connsiteX9" fmla="*/ 1953075 w 2343690"/>
                <a:gd name="connsiteY9" fmla="*/ 737340 h 737340"/>
                <a:gd name="connsiteX10" fmla="*/ 1367153 w 2343690"/>
                <a:gd name="connsiteY10" fmla="*/ 737340 h 737340"/>
                <a:gd name="connsiteX11" fmla="*/ 1367153 w 2343690"/>
                <a:gd name="connsiteY11" fmla="*/ 737340 h 737340"/>
                <a:gd name="connsiteX12" fmla="*/ 0 w 2343690"/>
                <a:gd name="connsiteY12" fmla="*/ 737340 h 737340"/>
                <a:gd name="connsiteX13" fmla="*/ 0 w 2343690"/>
                <a:gd name="connsiteY13" fmla="*/ 307225 h 737340"/>
                <a:gd name="connsiteX14" fmla="*/ 0 w 2343690"/>
                <a:gd name="connsiteY14" fmla="*/ 122890 h 737340"/>
                <a:gd name="connsiteX15" fmla="*/ 0 w 2343690"/>
                <a:gd name="connsiteY15" fmla="*/ 122890 h 737340"/>
                <a:gd name="connsiteX16" fmla="*/ 0 w 2343690"/>
                <a:gd name="connsiteY16" fmla="*/ 0 h 737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43690" h="737340">
                  <a:moveTo>
                    <a:pt x="0" y="0"/>
                  </a:moveTo>
                  <a:lnTo>
                    <a:pt x="1367153" y="0"/>
                  </a:lnTo>
                  <a:lnTo>
                    <a:pt x="1646442" y="-78895"/>
                  </a:lnTo>
                  <a:lnTo>
                    <a:pt x="1953075" y="0"/>
                  </a:lnTo>
                  <a:lnTo>
                    <a:pt x="2343690" y="0"/>
                  </a:lnTo>
                  <a:lnTo>
                    <a:pt x="2343690" y="122890"/>
                  </a:lnTo>
                  <a:lnTo>
                    <a:pt x="2343690" y="122890"/>
                  </a:lnTo>
                  <a:lnTo>
                    <a:pt x="2343690" y="307225"/>
                  </a:lnTo>
                  <a:lnTo>
                    <a:pt x="2343690" y="737340"/>
                  </a:lnTo>
                  <a:lnTo>
                    <a:pt x="1953075" y="737340"/>
                  </a:lnTo>
                  <a:lnTo>
                    <a:pt x="1367153" y="737340"/>
                  </a:lnTo>
                  <a:lnTo>
                    <a:pt x="1367153" y="737340"/>
                  </a:lnTo>
                  <a:lnTo>
                    <a:pt x="0" y="737340"/>
                  </a:lnTo>
                  <a:lnTo>
                    <a:pt x="0" y="307225"/>
                  </a:lnTo>
                  <a:lnTo>
                    <a:pt x="0" y="122890"/>
                  </a:lnTo>
                  <a:lnTo>
                    <a:pt x="0" y="12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 smtClean="0">
                  <a:solidFill>
                    <a:schemeClr val="accent6">
                      <a:lumMod val="50000"/>
                    </a:schemeClr>
                  </a:solidFill>
                  <a:latin typeface="DejaVu Sans Light" panose="020B0203030804020204" pitchFamily="34" charset="0"/>
                  <a:ea typeface="DejaVu Sans Light" panose="020B0203030804020204" pitchFamily="34" charset="0"/>
                  <a:cs typeface="DejaVu Sans Light" panose="020B0203030804020204" pitchFamily="34" charset="0"/>
                </a:rPr>
                <a:t>Sanitary-epidemiological conclusion</a:t>
              </a:r>
              <a:endParaRPr lang="ru-RU" sz="1600" b="1" kern="1200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7537235" y="2465425"/>
            <a:ext cx="2633359" cy="2633359"/>
            <a:chOff x="7623862" y="2667555"/>
            <a:chExt cx="2633359" cy="2633359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7623862" y="2667555"/>
              <a:ext cx="2633359" cy="2106687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 l="20000" r="20000"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олилиния 10"/>
            <p:cNvSpPr/>
            <p:nvPr/>
          </p:nvSpPr>
          <p:spPr>
            <a:xfrm>
              <a:off x="7860864" y="4563574"/>
              <a:ext cx="2343690" cy="737340"/>
            </a:xfrm>
            <a:custGeom>
              <a:avLst/>
              <a:gdLst>
                <a:gd name="connsiteX0" fmla="*/ 0 w 2343690"/>
                <a:gd name="connsiteY0" fmla="*/ 0 h 737340"/>
                <a:gd name="connsiteX1" fmla="*/ 1367153 w 2343690"/>
                <a:gd name="connsiteY1" fmla="*/ 0 h 737340"/>
                <a:gd name="connsiteX2" fmla="*/ 1646442 w 2343690"/>
                <a:gd name="connsiteY2" fmla="*/ -78895 h 737340"/>
                <a:gd name="connsiteX3" fmla="*/ 1953075 w 2343690"/>
                <a:gd name="connsiteY3" fmla="*/ 0 h 737340"/>
                <a:gd name="connsiteX4" fmla="*/ 2343690 w 2343690"/>
                <a:gd name="connsiteY4" fmla="*/ 0 h 737340"/>
                <a:gd name="connsiteX5" fmla="*/ 2343690 w 2343690"/>
                <a:gd name="connsiteY5" fmla="*/ 122890 h 737340"/>
                <a:gd name="connsiteX6" fmla="*/ 2343690 w 2343690"/>
                <a:gd name="connsiteY6" fmla="*/ 122890 h 737340"/>
                <a:gd name="connsiteX7" fmla="*/ 2343690 w 2343690"/>
                <a:gd name="connsiteY7" fmla="*/ 307225 h 737340"/>
                <a:gd name="connsiteX8" fmla="*/ 2343690 w 2343690"/>
                <a:gd name="connsiteY8" fmla="*/ 737340 h 737340"/>
                <a:gd name="connsiteX9" fmla="*/ 1953075 w 2343690"/>
                <a:gd name="connsiteY9" fmla="*/ 737340 h 737340"/>
                <a:gd name="connsiteX10" fmla="*/ 1367153 w 2343690"/>
                <a:gd name="connsiteY10" fmla="*/ 737340 h 737340"/>
                <a:gd name="connsiteX11" fmla="*/ 1367153 w 2343690"/>
                <a:gd name="connsiteY11" fmla="*/ 737340 h 737340"/>
                <a:gd name="connsiteX12" fmla="*/ 0 w 2343690"/>
                <a:gd name="connsiteY12" fmla="*/ 737340 h 737340"/>
                <a:gd name="connsiteX13" fmla="*/ 0 w 2343690"/>
                <a:gd name="connsiteY13" fmla="*/ 307225 h 737340"/>
                <a:gd name="connsiteX14" fmla="*/ 0 w 2343690"/>
                <a:gd name="connsiteY14" fmla="*/ 122890 h 737340"/>
                <a:gd name="connsiteX15" fmla="*/ 0 w 2343690"/>
                <a:gd name="connsiteY15" fmla="*/ 122890 h 737340"/>
                <a:gd name="connsiteX16" fmla="*/ 0 w 2343690"/>
                <a:gd name="connsiteY16" fmla="*/ 0 h 737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43690" h="737340">
                  <a:moveTo>
                    <a:pt x="0" y="0"/>
                  </a:moveTo>
                  <a:lnTo>
                    <a:pt x="1367153" y="0"/>
                  </a:lnTo>
                  <a:lnTo>
                    <a:pt x="1646442" y="-78895"/>
                  </a:lnTo>
                  <a:lnTo>
                    <a:pt x="1953075" y="0"/>
                  </a:lnTo>
                  <a:lnTo>
                    <a:pt x="2343690" y="0"/>
                  </a:lnTo>
                  <a:lnTo>
                    <a:pt x="2343690" y="122890"/>
                  </a:lnTo>
                  <a:lnTo>
                    <a:pt x="2343690" y="122890"/>
                  </a:lnTo>
                  <a:lnTo>
                    <a:pt x="2343690" y="307225"/>
                  </a:lnTo>
                  <a:lnTo>
                    <a:pt x="2343690" y="737340"/>
                  </a:lnTo>
                  <a:lnTo>
                    <a:pt x="1953075" y="737340"/>
                  </a:lnTo>
                  <a:lnTo>
                    <a:pt x="1367153" y="737340"/>
                  </a:lnTo>
                  <a:lnTo>
                    <a:pt x="1367153" y="737340"/>
                  </a:lnTo>
                  <a:lnTo>
                    <a:pt x="0" y="737340"/>
                  </a:lnTo>
                  <a:lnTo>
                    <a:pt x="0" y="307225"/>
                  </a:lnTo>
                  <a:lnTo>
                    <a:pt x="0" y="122890"/>
                  </a:lnTo>
                  <a:lnTo>
                    <a:pt x="0" y="12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>
                  <a:solidFill>
                    <a:schemeClr val="accent6">
                      <a:lumMod val="50000"/>
                    </a:schemeClr>
                  </a:solidFill>
                  <a:latin typeface="DejaVu Sans Light" panose="020B0203030804020204" pitchFamily="34" charset="0"/>
                  <a:ea typeface="DejaVu Sans Light" panose="020B0203030804020204" pitchFamily="34" charset="0"/>
                  <a:cs typeface="DejaVu Sans Light" panose="020B0203030804020204" pitchFamily="34" charset="0"/>
                </a:rPr>
                <a:t>Veterinary certificate</a:t>
              </a:r>
              <a:endParaRPr lang="ru-RU" sz="1600" b="1" kern="1200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1425146" y="5153813"/>
            <a:ext cx="6267702" cy="1229341"/>
            <a:chOff x="1511773" y="5355943"/>
            <a:chExt cx="6267702" cy="1229341"/>
          </a:xfrm>
        </p:grpSpPr>
        <p:sp>
          <p:nvSpPr>
            <p:cNvPr id="3" name="Левая фигурная скобка 2"/>
            <p:cNvSpPr/>
            <p:nvPr/>
          </p:nvSpPr>
          <p:spPr>
            <a:xfrm rot="16200000">
              <a:off x="4525370" y="2800718"/>
              <a:ext cx="343316" cy="5453765"/>
            </a:xfrm>
            <a:prstGeom prst="leftBrace">
              <a:avLst>
                <a:gd name="adj1" fmla="val 8333"/>
                <a:gd name="adj2" fmla="val 49647"/>
              </a:avLst>
            </a:prstGeom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773" y="5754287"/>
              <a:ext cx="62677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6">
                      <a:lumMod val="50000"/>
                    </a:schemeClr>
                  </a:solidFill>
                  <a:latin typeface="DejaVu Sans Light" panose="020B0203030804020204" pitchFamily="34" charset="0"/>
                  <a:ea typeface="DejaVu Sans Light" panose="020B0203030804020204" pitchFamily="34" charset="0"/>
                  <a:cs typeface="DejaVu Sans Light" panose="020B0203030804020204" pitchFamily="34" charset="0"/>
                </a:rPr>
                <a:t>On the implementation of the activities for the collection, transportation, treatment, recycling and neutralization of waste 1-4 classes of danger</a:t>
              </a:r>
              <a:endParaRPr lang="ru-RU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7692848" y="5138458"/>
            <a:ext cx="2477747" cy="998474"/>
            <a:chOff x="7779475" y="5340588"/>
            <a:chExt cx="2477747" cy="998474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779475" y="5754287"/>
              <a:ext cx="247774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6">
                      <a:lumMod val="50000"/>
                    </a:schemeClr>
                  </a:solidFill>
                  <a:latin typeface="DejaVu Sans Light" panose="020B0203030804020204" pitchFamily="34" charset="0"/>
                  <a:ea typeface="DejaVu Sans Light" panose="020B0203030804020204" pitchFamily="34" charset="0"/>
                  <a:cs typeface="DejaVu Sans Light" panose="020B0203030804020204" pitchFamily="34" charset="0"/>
                </a:rPr>
                <a:t>On disposal of biological waste</a:t>
              </a:r>
              <a:endParaRPr lang="ru-RU" sz="1600" b="1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endParaRPr>
            </a:p>
          </p:txBody>
        </p:sp>
        <p:sp>
          <p:nvSpPr>
            <p:cNvPr id="14" name="Левая фигурная скобка 13"/>
            <p:cNvSpPr/>
            <p:nvPr/>
          </p:nvSpPr>
          <p:spPr>
            <a:xfrm rot="16200000">
              <a:off x="8846691" y="4273372"/>
              <a:ext cx="343316" cy="2477747"/>
            </a:xfrm>
            <a:prstGeom prst="leftBrace">
              <a:avLst>
                <a:gd name="adj1" fmla="val 8333"/>
                <a:gd name="adj2" fmla="val 49647"/>
              </a:avLst>
            </a:prstGeom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751993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5105" y="242666"/>
            <a:ext cx="7075958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RightFacing" fov="6300000">
                <a:rot lat="387640" lon="19767110" rev="600000"/>
              </a:camera>
              <a:lightRig rig="threePt" dir="t"/>
            </a:scene3d>
          </a:bodyPr>
          <a:lstStyle/>
          <a:p>
            <a:r>
              <a:rPr lang="en-US" sz="5400" b="1" dirty="0">
                <a:ln w="0"/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Our</a:t>
            </a:r>
          </a:p>
          <a:p>
            <a:r>
              <a:rPr lang="en-US" sz="5400" b="1" dirty="0">
                <a:ln w="0"/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advantages</a:t>
            </a:r>
            <a:endParaRPr lang="ru-RU" sz="5400" b="1" dirty="0" smtClean="0">
              <a:ln w="0"/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2" descr="http://www.eko-track.com/bitrix/templates/ecotrak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648" y="5452096"/>
            <a:ext cx="2191352" cy="164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олилиния 9"/>
          <p:cNvSpPr/>
          <p:nvPr/>
        </p:nvSpPr>
        <p:spPr>
          <a:xfrm>
            <a:off x="5228352" y="2961555"/>
            <a:ext cx="1684431" cy="1684431"/>
          </a:xfrm>
          <a:custGeom>
            <a:avLst/>
            <a:gdLst>
              <a:gd name="connsiteX0" fmla="*/ 0 w 1684431"/>
              <a:gd name="connsiteY0" fmla="*/ 842216 h 1684431"/>
              <a:gd name="connsiteX1" fmla="*/ 842216 w 1684431"/>
              <a:gd name="connsiteY1" fmla="*/ 0 h 1684431"/>
              <a:gd name="connsiteX2" fmla="*/ 1684432 w 1684431"/>
              <a:gd name="connsiteY2" fmla="*/ 842216 h 1684431"/>
              <a:gd name="connsiteX3" fmla="*/ 842216 w 1684431"/>
              <a:gd name="connsiteY3" fmla="*/ 1684432 h 1684431"/>
              <a:gd name="connsiteX4" fmla="*/ 0 w 1684431"/>
              <a:gd name="connsiteY4" fmla="*/ 842216 h 168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4431" h="1684431">
                <a:moveTo>
                  <a:pt x="0" y="842216"/>
                </a:moveTo>
                <a:cubicBezTo>
                  <a:pt x="0" y="377073"/>
                  <a:pt x="377073" y="0"/>
                  <a:pt x="842216" y="0"/>
                </a:cubicBezTo>
                <a:cubicBezTo>
                  <a:pt x="1307359" y="0"/>
                  <a:pt x="1684432" y="377073"/>
                  <a:pt x="1684432" y="842216"/>
                </a:cubicBezTo>
                <a:cubicBezTo>
                  <a:pt x="1684432" y="1307359"/>
                  <a:pt x="1307359" y="1684432"/>
                  <a:pt x="842216" y="1684432"/>
                </a:cubicBezTo>
                <a:cubicBezTo>
                  <a:pt x="377073" y="1684432"/>
                  <a:pt x="0" y="1307359"/>
                  <a:pt x="0" y="842216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4459" tIns="264459" rIns="264459" bIns="26445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Unique recycling technology</a:t>
            </a:r>
            <a:endParaRPr lang="ru-RU" sz="1400" b="1" kern="1200" dirty="0">
              <a:solidFill>
                <a:schemeClr val="accent6">
                  <a:lumMod val="50000"/>
                </a:schemeClr>
              </a:solidFill>
              <a:latin typeface="DejaVu Sans Light" panose="020B0203030804020204" pitchFamily="34" charset="0"/>
              <a:ea typeface="DejaVu Sans Light" panose="020B0203030804020204" pitchFamily="34" charset="0"/>
              <a:cs typeface="DejaVu Sans Light" panose="020B0203030804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361856" y="1095536"/>
            <a:ext cx="5438442" cy="5172591"/>
            <a:chOff x="3361856" y="1095536"/>
            <a:chExt cx="5438442" cy="5172591"/>
          </a:xfrm>
        </p:grpSpPr>
        <p:sp>
          <p:nvSpPr>
            <p:cNvPr id="6" name="Арка 5"/>
            <p:cNvSpPr/>
            <p:nvPr/>
          </p:nvSpPr>
          <p:spPr>
            <a:xfrm>
              <a:off x="4171150" y="1919260"/>
              <a:ext cx="3798371" cy="3798371"/>
            </a:xfrm>
            <a:prstGeom prst="blockArc">
              <a:avLst>
                <a:gd name="adj1" fmla="val 10854387"/>
                <a:gd name="adj2" fmla="val 16200430"/>
                <a:gd name="adj3" fmla="val 4642"/>
              </a:avLst>
            </a:prstGeom>
            <a:solidFill>
              <a:schemeClr val="bg1">
                <a:alpha val="70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Арка 6"/>
            <p:cNvSpPr/>
            <p:nvPr/>
          </p:nvSpPr>
          <p:spPr>
            <a:xfrm>
              <a:off x="4171382" y="1919260"/>
              <a:ext cx="3798371" cy="3798371"/>
            </a:xfrm>
            <a:prstGeom prst="blockArc">
              <a:avLst>
                <a:gd name="adj1" fmla="val 5400000"/>
                <a:gd name="adj2" fmla="val 10800000"/>
                <a:gd name="adj3" fmla="val 4642"/>
              </a:avLst>
            </a:prstGeom>
            <a:solidFill>
              <a:schemeClr val="bg1">
                <a:alpha val="70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Арка 7"/>
            <p:cNvSpPr/>
            <p:nvPr/>
          </p:nvSpPr>
          <p:spPr>
            <a:xfrm>
              <a:off x="4171623" y="1920033"/>
              <a:ext cx="3798371" cy="3798371"/>
            </a:xfrm>
            <a:prstGeom prst="blockArc">
              <a:avLst>
                <a:gd name="adj1" fmla="val 54403"/>
                <a:gd name="adj2" fmla="val 5400447"/>
                <a:gd name="adj3" fmla="val 4642"/>
              </a:avLst>
            </a:prstGeom>
            <a:solidFill>
              <a:schemeClr val="bg1">
                <a:alpha val="70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Арка 8"/>
            <p:cNvSpPr/>
            <p:nvPr/>
          </p:nvSpPr>
          <p:spPr>
            <a:xfrm>
              <a:off x="4171391" y="1933933"/>
              <a:ext cx="3798371" cy="3798371"/>
            </a:xfrm>
            <a:prstGeom prst="blockArc">
              <a:avLst>
                <a:gd name="adj1" fmla="val 16199983"/>
                <a:gd name="adj2" fmla="val 16"/>
                <a:gd name="adj3" fmla="val 4642"/>
              </a:avLst>
            </a:prstGeom>
            <a:solidFill>
              <a:schemeClr val="bg1">
                <a:alpha val="70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Полилиния 10"/>
            <p:cNvSpPr/>
            <p:nvPr/>
          </p:nvSpPr>
          <p:spPr>
            <a:xfrm>
              <a:off x="5188090" y="1095536"/>
              <a:ext cx="1764954" cy="1764954"/>
            </a:xfrm>
            <a:custGeom>
              <a:avLst/>
              <a:gdLst>
                <a:gd name="connsiteX0" fmla="*/ 0 w 1764954"/>
                <a:gd name="connsiteY0" fmla="*/ 882477 h 1764954"/>
                <a:gd name="connsiteX1" fmla="*/ 882477 w 1764954"/>
                <a:gd name="connsiteY1" fmla="*/ 0 h 1764954"/>
                <a:gd name="connsiteX2" fmla="*/ 1764954 w 1764954"/>
                <a:gd name="connsiteY2" fmla="*/ 882477 h 1764954"/>
                <a:gd name="connsiteX3" fmla="*/ 882477 w 1764954"/>
                <a:gd name="connsiteY3" fmla="*/ 1764954 h 1764954"/>
                <a:gd name="connsiteX4" fmla="*/ 0 w 1764954"/>
                <a:gd name="connsiteY4" fmla="*/ 882477 h 176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4954" h="1764954">
                  <a:moveTo>
                    <a:pt x="0" y="882477"/>
                  </a:moveTo>
                  <a:cubicBezTo>
                    <a:pt x="0" y="395098"/>
                    <a:pt x="395098" y="0"/>
                    <a:pt x="882477" y="0"/>
                  </a:cubicBezTo>
                  <a:cubicBezTo>
                    <a:pt x="1369856" y="0"/>
                    <a:pt x="1764954" y="395098"/>
                    <a:pt x="1764954" y="882477"/>
                  </a:cubicBezTo>
                  <a:cubicBezTo>
                    <a:pt x="1764954" y="1369856"/>
                    <a:pt x="1369856" y="1764954"/>
                    <a:pt x="882477" y="1764954"/>
                  </a:cubicBezTo>
                  <a:cubicBezTo>
                    <a:pt x="395098" y="1764954"/>
                    <a:pt x="0" y="1369856"/>
                    <a:pt x="0" y="882477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3712" tIns="273712" rIns="273712" bIns="27371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dirty="0">
                  <a:solidFill>
                    <a:schemeClr val="accent6">
                      <a:lumMod val="50000"/>
                    </a:schemeClr>
                  </a:solidFill>
                  <a:latin typeface="DejaVu Sans Light" panose="020B0203030804020204" pitchFamily="34" charset="0"/>
                  <a:ea typeface="DejaVu Sans Light" panose="020B0203030804020204" pitchFamily="34" charset="0"/>
                  <a:cs typeface="DejaVu Sans Light" panose="020B0203030804020204" pitchFamily="34" charset="0"/>
                </a:rPr>
                <a:t>Lack of environmental payments</a:t>
              </a:r>
              <a:endParaRPr lang="ru-RU" sz="1200" b="1" kern="1200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7035344" y="2563419"/>
              <a:ext cx="1764954" cy="1764954"/>
            </a:xfrm>
            <a:custGeom>
              <a:avLst/>
              <a:gdLst>
                <a:gd name="connsiteX0" fmla="*/ 0 w 1764954"/>
                <a:gd name="connsiteY0" fmla="*/ 882477 h 1764954"/>
                <a:gd name="connsiteX1" fmla="*/ 882477 w 1764954"/>
                <a:gd name="connsiteY1" fmla="*/ 0 h 1764954"/>
                <a:gd name="connsiteX2" fmla="*/ 1764954 w 1764954"/>
                <a:gd name="connsiteY2" fmla="*/ 882477 h 1764954"/>
                <a:gd name="connsiteX3" fmla="*/ 882477 w 1764954"/>
                <a:gd name="connsiteY3" fmla="*/ 1764954 h 1764954"/>
                <a:gd name="connsiteX4" fmla="*/ 0 w 1764954"/>
                <a:gd name="connsiteY4" fmla="*/ 882477 h 176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4954" h="1764954">
                  <a:moveTo>
                    <a:pt x="0" y="882477"/>
                  </a:moveTo>
                  <a:cubicBezTo>
                    <a:pt x="0" y="395098"/>
                    <a:pt x="395098" y="0"/>
                    <a:pt x="882477" y="0"/>
                  </a:cubicBezTo>
                  <a:cubicBezTo>
                    <a:pt x="1369856" y="0"/>
                    <a:pt x="1764954" y="395098"/>
                    <a:pt x="1764954" y="882477"/>
                  </a:cubicBezTo>
                  <a:cubicBezTo>
                    <a:pt x="1764954" y="1369856"/>
                    <a:pt x="1369856" y="1764954"/>
                    <a:pt x="882477" y="1764954"/>
                  </a:cubicBezTo>
                  <a:cubicBezTo>
                    <a:pt x="395098" y="1764954"/>
                    <a:pt x="0" y="1369856"/>
                    <a:pt x="0" y="882477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3712" tIns="273712" rIns="273712" bIns="27371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dirty="0" err="1">
                  <a:solidFill>
                    <a:schemeClr val="accent6">
                      <a:lumMod val="50000"/>
                    </a:schemeClr>
                  </a:solidFill>
                  <a:latin typeface="DejaVu Sans Light" panose="020B0203030804020204" pitchFamily="34" charset="0"/>
                  <a:ea typeface="DejaVu Sans Light" panose="020B0203030804020204" pitchFamily="34" charset="0"/>
                  <a:cs typeface="DejaVu Sans Light" panose="020B0203030804020204" pitchFamily="34" charset="0"/>
                </a:rPr>
                <a:t>wastelessness</a:t>
              </a:r>
              <a:endParaRPr lang="ru-RU" sz="1300" b="1" kern="1200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4033705" y="4503173"/>
              <a:ext cx="1764954" cy="1764954"/>
            </a:xfrm>
            <a:custGeom>
              <a:avLst/>
              <a:gdLst>
                <a:gd name="connsiteX0" fmla="*/ 0 w 1764954"/>
                <a:gd name="connsiteY0" fmla="*/ 882477 h 1764954"/>
                <a:gd name="connsiteX1" fmla="*/ 882477 w 1764954"/>
                <a:gd name="connsiteY1" fmla="*/ 0 h 1764954"/>
                <a:gd name="connsiteX2" fmla="*/ 1764954 w 1764954"/>
                <a:gd name="connsiteY2" fmla="*/ 882477 h 1764954"/>
                <a:gd name="connsiteX3" fmla="*/ 882477 w 1764954"/>
                <a:gd name="connsiteY3" fmla="*/ 1764954 h 1764954"/>
                <a:gd name="connsiteX4" fmla="*/ 0 w 1764954"/>
                <a:gd name="connsiteY4" fmla="*/ 882477 h 176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4954" h="1764954">
                  <a:moveTo>
                    <a:pt x="0" y="882477"/>
                  </a:moveTo>
                  <a:cubicBezTo>
                    <a:pt x="0" y="395098"/>
                    <a:pt x="395098" y="0"/>
                    <a:pt x="882477" y="0"/>
                  </a:cubicBezTo>
                  <a:cubicBezTo>
                    <a:pt x="1369856" y="0"/>
                    <a:pt x="1764954" y="395098"/>
                    <a:pt x="1764954" y="882477"/>
                  </a:cubicBezTo>
                  <a:cubicBezTo>
                    <a:pt x="1764954" y="1369856"/>
                    <a:pt x="1369856" y="1764954"/>
                    <a:pt x="882477" y="1764954"/>
                  </a:cubicBezTo>
                  <a:cubicBezTo>
                    <a:pt x="395098" y="1764954"/>
                    <a:pt x="0" y="1369856"/>
                    <a:pt x="0" y="882477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3712" tIns="273712" rIns="273712" bIns="27371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50" b="1" dirty="0">
                  <a:solidFill>
                    <a:schemeClr val="accent6">
                      <a:lumMod val="50000"/>
                    </a:schemeClr>
                  </a:solidFill>
                  <a:latin typeface="DejaVu Sans Light" panose="020B0203030804020204" pitchFamily="34" charset="0"/>
                  <a:ea typeface="DejaVu Sans Light" panose="020B0203030804020204" pitchFamily="34" charset="0"/>
                  <a:cs typeface="DejaVu Sans Light" panose="020B0203030804020204" pitchFamily="34" charset="0"/>
                </a:rPr>
                <a:t>Environmentally friendly</a:t>
              </a:r>
              <a:endParaRPr lang="ru-RU" sz="1150" b="1" kern="1200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3361856" y="2563419"/>
              <a:ext cx="1764954" cy="1764954"/>
            </a:xfrm>
            <a:custGeom>
              <a:avLst/>
              <a:gdLst>
                <a:gd name="connsiteX0" fmla="*/ 0 w 1764954"/>
                <a:gd name="connsiteY0" fmla="*/ 882477 h 1764954"/>
                <a:gd name="connsiteX1" fmla="*/ 882477 w 1764954"/>
                <a:gd name="connsiteY1" fmla="*/ 0 h 1764954"/>
                <a:gd name="connsiteX2" fmla="*/ 1764954 w 1764954"/>
                <a:gd name="connsiteY2" fmla="*/ 882477 h 1764954"/>
                <a:gd name="connsiteX3" fmla="*/ 882477 w 1764954"/>
                <a:gd name="connsiteY3" fmla="*/ 1764954 h 1764954"/>
                <a:gd name="connsiteX4" fmla="*/ 0 w 1764954"/>
                <a:gd name="connsiteY4" fmla="*/ 882477 h 176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4954" h="1764954">
                  <a:moveTo>
                    <a:pt x="0" y="882477"/>
                  </a:moveTo>
                  <a:cubicBezTo>
                    <a:pt x="0" y="395098"/>
                    <a:pt x="395098" y="0"/>
                    <a:pt x="882477" y="0"/>
                  </a:cubicBezTo>
                  <a:cubicBezTo>
                    <a:pt x="1369856" y="0"/>
                    <a:pt x="1764954" y="395098"/>
                    <a:pt x="1764954" y="882477"/>
                  </a:cubicBezTo>
                  <a:cubicBezTo>
                    <a:pt x="1764954" y="1369856"/>
                    <a:pt x="1369856" y="1764954"/>
                    <a:pt x="882477" y="1764954"/>
                  </a:cubicBezTo>
                  <a:cubicBezTo>
                    <a:pt x="395098" y="1764954"/>
                    <a:pt x="0" y="1369856"/>
                    <a:pt x="0" y="882477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3712" tIns="273712" rIns="273712" bIns="27371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dirty="0">
                  <a:solidFill>
                    <a:schemeClr val="accent6">
                      <a:lumMod val="50000"/>
                    </a:schemeClr>
                  </a:solidFill>
                  <a:latin typeface="DejaVu Sans Light" panose="020B0203030804020204" pitchFamily="34" charset="0"/>
                  <a:ea typeface="DejaVu Sans Light" panose="020B0203030804020204" pitchFamily="34" charset="0"/>
                  <a:cs typeface="DejaVu Sans Light" panose="020B0203030804020204" pitchFamily="34" charset="0"/>
                </a:rPr>
                <a:t>Highly qualified staff</a:t>
              </a:r>
              <a:endParaRPr lang="ru-RU" sz="1200" b="1" kern="1200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6306109" y="4503173"/>
              <a:ext cx="1764954" cy="1764954"/>
            </a:xfrm>
            <a:custGeom>
              <a:avLst/>
              <a:gdLst>
                <a:gd name="connsiteX0" fmla="*/ 0 w 1764954"/>
                <a:gd name="connsiteY0" fmla="*/ 882477 h 1764954"/>
                <a:gd name="connsiteX1" fmla="*/ 882477 w 1764954"/>
                <a:gd name="connsiteY1" fmla="*/ 0 h 1764954"/>
                <a:gd name="connsiteX2" fmla="*/ 1764954 w 1764954"/>
                <a:gd name="connsiteY2" fmla="*/ 882477 h 1764954"/>
                <a:gd name="connsiteX3" fmla="*/ 882477 w 1764954"/>
                <a:gd name="connsiteY3" fmla="*/ 1764954 h 1764954"/>
                <a:gd name="connsiteX4" fmla="*/ 0 w 1764954"/>
                <a:gd name="connsiteY4" fmla="*/ 882477 h 176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4954" h="1764954">
                  <a:moveTo>
                    <a:pt x="0" y="882477"/>
                  </a:moveTo>
                  <a:cubicBezTo>
                    <a:pt x="0" y="395098"/>
                    <a:pt x="395098" y="0"/>
                    <a:pt x="882477" y="0"/>
                  </a:cubicBezTo>
                  <a:cubicBezTo>
                    <a:pt x="1369856" y="0"/>
                    <a:pt x="1764954" y="395098"/>
                    <a:pt x="1764954" y="882477"/>
                  </a:cubicBezTo>
                  <a:cubicBezTo>
                    <a:pt x="1764954" y="1369856"/>
                    <a:pt x="1369856" y="1764954"/>
                    <a:pt x="882477" y="1764954"/>
                  </a:cubicBezTo>
                  <a:cubicBezTo>
                    <a:pt x="395098" y="1764954"/>
                    <a:pt x="0" y="1369856"/>
                    <a:pt x="0" y="882477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3712" tIns="273712" rIns="273712" bIns="27371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dirty="0">
                  <a:solidFill>
                    <a:schemeClr val="accent6">
                      <a:lumMod val="50000"/>
                    </a:schemeClr>
                  </a:solidFill>
                  <a:latin typeface="DejaVu Sans Light" panose="020B0203030804020204" pitchFamily="34" charset="0"/>
                  <a:ea typeface="DejaVu Sans Light" panose="020B0203030804020204" pitchFamily="34" charset="0"/>
                  <a:cs typeface="DejaVu Sans Light" panose="020B0203030804020204" pitchFamily="34" charset="0"/>
                </a:rPr>
                <a:t>Waste are not placed in landfills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6871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5190</TotalTime>
  <Words>481</Words>
  <Application>Microsoft Office PowerPoint</Application>
  <PresentationFormat>Широкоэкранный</PresentationFormat>
  <Paragraphs>83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Courier New</vt:lpstr>
      <vt:lpstr>DejaVu Sans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rado eldo</dc:creator>
  <cp:lastModifiedBy>Пользователь Windows</cp:lastModifiedBy>
  <cp:revision>75</cp:revision>
  <dcterms:created xsi:type="dcterms:W3CDTF">2016-07-20T07:48:36Z</dcterms:created>
  <dcterms:modified xsi:type="dcterms:W3CDTF">2020-06-01T16:16:38Z</dcterms:modified>
</cp:coreProperties>
</file>